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259" r:id="rId4"/>
    <p:sldId id="266" r:id="rId5"/>
    <p:sldId id="258" r:id="rId6"/>
    <p:sldId id="307" r:id="rId7"/>
    <p:sldId id="319" r:id="rId8"/>
    <p:sldId id="322" r:id="rId9"/>
    <p:sldId id="323" r:id="rId10"/>
    <p:sldId id="267" r:id="rId11"/>
    <p:sldId id="260" r:id="rId12"/>
    <p:sldId id="261" r:id="rId13"/>
    <p:sldId id="262" r:id="rId14"/>
    <p:sldId id="263" r:id="rId15"/>
    <p:sldId id="264" r:id="rId16"/>
    <p:sldId id="331" r:id="rId17"/>
    <p:sldId id="332" r:id="rId18"/>
    <p:sldId id="324" r:id="rId19"/>
    <p:sldId id="327" r:id="rId20"/>
    <p:sldId id="325" r:id="rId21"/>
    <p:sldId id="328" r:id="rId22"/>
    <p:sldId id="326" r:id="rId23"/>
    <p:sldId id="329" r:id="rId24"/>
    <p:sldId id="320" r:id="rId25"/>
    <p:sldId id="310" r:id="rId26"/>
    <p:sldId id="330" r:id="rId27"/>
    <p:sldId id="314" r:id="rId28"/>
    <p:sldId id="317" r:id="rId29"/>
    <p:sldId id="316" r:id="rId30"/>
    <p:sldId id="318" r:id="rId31"/>
    <p:sldId id="265" r:id="rId32"/>
    <p:sldId id="268" r:id="rId33"/>
    <p:sldId id="269" r:id="rId34"/>
    <p:sldId id="271" r:id="rId35"/>
    <p:sldId id="272" r:id="rId36"/>
    <p:sldId id="273" r:id="rId37"/>
    <p:sldId id="280" r:id="rId38"/>
    <p:sldId id="279" r:id="rId39"/>
    <p:sldId id="270" r:id="rId40"/>
    <p:sldId id="275" r:id="rId41"/>
    <p:sldId id="276" r:id="rId42"/>
    <p:sldId id="277" r:id="rId43"/>
    <p:sldId id="281" r:id="rId44"/>
    <p:sldId id="278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11" r:id="rId71"/>
    <p:sldId id="312" r:id="rId72"/>
    <p:sldId id="313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uto" id="{BFC4E7F6-C2E3-4E23-96F1-9F3A3AD8F090}">
          <p14:sldIdLst>
            <p14:sldId id="256"/>
            <p14:sldId id="257"/>
            <p14:sldId id="259"/>
            <p14:sldId id="266"/>
            <p14:sldId id="258"/>
            <p14:sldId id="307"/>
            <p14:sldId id="319"/>
            <p14:sldId id="322"/>
            <p14:sldId id="323"/>
            <p14:sldId id="267"/>
            <p14:sldId id="260"/>
            <p14:sldId id="261"/>
            <p14:sldId id="262"/>
            <p14:sldId id="263"/>
            <p14:sldId id="264"/>
            <p14:sldId id="331"/>
            <p14:sldId id="332"/>
            <p14:sldId id="324"/>
            <p14:sldId id="327"/>
            <p14:sldId id="325"/>
            <p14:sldId id="328"/>
            <p14:sldId id="326"/>
            <p14:sldId id="329"/>
            <p14:sldId id="320"/>
            <p14:sldId id="310"/>
            <p14:sldId id="330"/>
            <p14:sldId id="314"/>
            <p14:sldId id="317"/>
            <p14:sldId id="316"/>
            <p14:sldId id="318"/>
          </p14:sldIdLst>
        </p14:section>
        <p14:section name="Appendice" id="{8C05FB24-42D0-49BF-972E-77D236BFB78E}">
          <p14:sldIdLst>
            <p14:sldId id="265"/>
            <p14:sldId id="268"/>
            <p14:sldId id="269"/>
            <p14:sldId id="271"/>
            <p14:sldId id="272"/>
            <p14:sldId id="273"/>
            <p14:sldId id="280"/>
            <p14:sldId id="279"/>
            <p14:sldId id="270"/>
            <p14:sldId id="275"/>
            <p14:sldId id="276"/>
            <p14:sldId id="277"/>
            <p14:sldId id="281"/>
            <p14:sldId id="278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1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49B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0" autoAdjust="0"/>
    <p:restoredTop sz="96323" autoAdjust="0"/>
  </p:normalViewPr>
  <p:slideViewPr>
    <p:cSldViewPr snapToGrid="0">
      <p:cViewPr varScale="1">
        <p:scale>
          <a:sx n="80" d="100"/>
          <a:sy n="80" d="100"/>
        </p:scale>
        <p:origin x="76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F682C-DBDB-463B-A2FD-536A1B9DBD60}" type="datetimeFigureOut">
              <a:rPr lang="it-IT" smtClean="0"/>
              <a:t>14/11/2022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4A775-5CC4-4841-A102-021C7AD003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938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6230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1708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6171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4469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618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663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460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911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183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141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23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695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4492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682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711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209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804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293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2752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520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6468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43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0855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545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6440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7529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846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9810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223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3649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524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889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10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529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27575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5983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7074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8795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6847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2416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8205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2204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5379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1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1811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2004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1855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7076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21972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4473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59006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6973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3116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0693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161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82000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177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820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30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4A775-5CC4-4841-A102-021C7AD00301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088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23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880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336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861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7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799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572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619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016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155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835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8D16804-75EA-451A-B279-B1B400B04282}" type="datetimeFigureOut">
              <a:rPr lang="it-IT" smtClean="0"/>
              <a:t>14/11/2022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A45F82-9FE1-4268-BBAA-DDB63073CD94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15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8.png"/><Relationship Id="rId4" Type="http://schemas.openxmlformats.org/officeDocument/2006/relationships/image" Target="../media/image51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78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939EA5-E295-47D5-8D00-8E5108CE7D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solidFill>
                  <a:srgbClr val="40749B"/>
                </a:solidFill>
              </a:rPr>
              <a:t>Object Detection of Stenosis in Coronary Angiography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0BC742A-2BA5-4D1C-B7CC-7A191AC84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Sgrignuoli Piero</a:t>
            </a:r>
          </a:p>
          <a:p>
            <a:r>
              <a:rPr lang="it-IT" b="1" dirty="0"/>
              <a:t>Agostinelli luca                               			A.A. 21/22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A4DFFF2-BB04-4D3B-8CFC-E1F52D4811A7}"/>
              </a:ext>
            </a:extLst>
          </p:cNvPr>
          <p:cNvSpPr/>
          <p:nvPr/>
        </p:nvSpPr>
        <p:spPr>
          <a:xfrm>
            <a:off x="251791" y="198783"/>
            <a:ext cx="11688417" cy="6188765"/>
          </a:xfrm>
          <a:prstGeom prst="rect">
            <a:avLst/>
          </a:prstGeom>
          <a:noFill/>
          <a:ln w="762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CF9AE72-6AA1-4403-B5B9-72C625C8B897}"/>
              </a:ext>
            </a:extLst>
          </p:cNvPr>
          <p:cNvCxnSpPr>
            <a:cxnSpLocks/>
          </p:cNvCxnSpPr>
          <p:nvPr/>
        </p:nvCxnSpPr>
        <p:spPr>
          <a:xfrm>
            <a:off x="0" y="6387548"/>
            <a:ext cx="12192000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9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Metodi: strumenti utilizzati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16863A7-D1A2-4905-BB14-7C0BA92ABCE9}"/>
              </a:ext>
            </a:extLst>
          </p:cNvPr>
          <p:cNvSpPr txBox="1"/>
          <p:nvPr/>
        </p:nvSpPr>
        <p:spPr>
          <a:xfrm>
            <a:off x="231913" y="801756"/>
            <a:ext cx="11728174" cy="575542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Google Colab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Tensorflow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Tensorflow Object Detection API:</a:t>
            </a:r>
          </a:p>
          <a:p>
            <a:pPr lvl="1"/>
            <a:endParaRPr lang="it-IT" sz="2400" dirty="0"/>
          </a:p>
          <a:p>
            <a:pPr lvl="1"/>
            <a:r>
              <a:rPr lang="it-IT" sz="2400" b="1" dirty="0"/>
              <a:t>Vantaggi: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/>
              <a:t>Presenta un workflow abbastanza standardizzato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/>
              <a:t>Permette di prototipare un modello in breve tempo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/>
              <a:t>Capiti i parametri di configurazione, risulta molto semplice sperimentare modelli differenti</a:t>
            </a:r>
            <a:endParaRPr lang="it-IT" sz="2400" dirty="0"/>
          </a:p>
          <a:p>
            <a:pPr lvl="1"/>
            <a:endParaRPr lang="it-IT" sz="2400" dirty="0"/>
          </a:p>
          <a:p>
            <a:pPr lvl="1"/>
            <a:endParaRPr lang="it-IT" sz="2400" dirty="0"/>
          </a:p>
          <a:p>
            <a:pPr lvl="1"/>
            <a:endParaRPr lang="it-IT" sz="2400" dirty="0"/>
          </a:p>
          <a:p>
            <a:pPr lvl="1"/>
            <a:endParaRPr lang="it-IT" sz="2400" dirty="0"/>
          </a:p>
          <a:p>
            <a:pPr lvl="1"/>
            <a:endParaRPr lang="it-IT" sz="2400" dirty="0"/>
          </a:p>
          <a:p>
            <a:pPr lvl="1"/>
            <a:endParaRPr lang="it-IT" sz="2400" dirty="0"/>
          </a:p>
          <a:p>
            <a:pPr lvl="1"/>
            <a:r>
              <a:rPr lang="it-IT" sz="2400" b="1" dirty="0"/>
              <a:t>Svantaggi: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/>
              <a:t>Può risultare complesso capire come impostare i parametri di configurazione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/>
              <a:t>Risulta complicato fare delle personalizzazione profonde del modello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/>
              <a:t>Documentazione incompleta o assente su alcune aree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C7EBC30-B959-4DDC-A6B4-276726DCC453}"/>
              </a:ext>
            </a:extLst>
          </p:cNvPr>
          <p:cNvCxnSpPr>
            <a:cxnSpLocks/>
          </p:cNvCxnSpPr>
          <p:nvPr/>
        </p:nvCxnSpPr>
        <p:spPr>
          <a:xfrm>
            <a:off x="6202017" y="3266661"/>
            <a:ext cx="238540" cy="0"/>
          </a:xfrm>
          <a:prstGeom prst="straightConnector1">
            <a:avLst/>
          </a:prstGeom>
          <a:ln w="57150">
            <a:solidFill>
              <a:srgbClr val="4074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177901D-AE1E-41DC-915D-91C20B81A208}"/>
              </a:ext>
            </a:extLst>
          </p:cNvPr>
          <p:cNvCxnSpPr>
            <a:cxnSpLocks/>
          </p:cNvCxnSpPr>
          <p:nvPr/>
        </p:nvCxnSpPr>
        <p:spPr>
          <a:xfrm>
            <a:off x="430695" y="3266661"/>
            <a:ext cx="238540" cy="0"/>
          </a:xfrm>
          <a:prstGeom prst="straightConnector1">
            <a:avLst/>
          </a:prstGeom>
          <a:ln w="57150">
            <a:solidFill>
              <a:srgbClr val="4074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F6BC181A-2E1C-47C8-8AA7-BF5308EA5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03" y="674986"/>
            <a:ext cx="1853647" cy="81933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6468464-6A78-426E-B265-46DE4133F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59" y="1387964"/>
            <a:ext cx="1853647" cy="9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75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21195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Metodi: dataset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5C218-75A5-4F63-862E-3495ED4491FF}"/>
              </a:ext>
            </a:extLst>
          </p:cNvPr>
          <p:cNvSpPr txBox="1"/>
          <p:nvPr/>
        </p:nvSpPr>
        <p:spPr>
          <a:xfrm>
            <a:off x="443944" y="2263163"/>
            <a:ext cx="117480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dataset era suddiviso in principio in:</a:t>
            </a:r>
          </a:p>
          <a:p>
            <a:endParaRPr lang="it-I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FF0000"/>
                </a:solidFill>
              </a:rPr>
              <a:t>6692</a:t>
            </a:r>
            <a:r>
              <a:rPr lang="it-IT" sz="2400" dirty="0"/>
              <a:t>		campioni per il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 </a:t>
            </a:r>
            <a:r>
              <a:rPr lang="it-IT" sz="2400" dirty="0">
                <a:solidFill>
                  <a:srgbClr val="00B050"/>
                </a:solidFill>
              </a:rPr>
              <a:t>800</a:t>
            </a:r>
            <a:r>
              <a:rPr lang="it-IT" sz="2400" dirty="0"/>
              <a:t>		campioni per la </a:t>
            </a:r>
            <a:r>
              <a:rPr lang="it-IT" sz="2400" dirty="0" err="1"/>
              <a:t>validation</a:t>
            </a:r>
            <a:endParaRPr lang="it-I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 </a:t>
            </a:r>
            <a:r>
              <a:rPr lang="it-IT" sz="2400" dirty="0">
                <a:solidFill>
                  <a:srgbClr val="0070C0"/>
                </a:solidFill>
              </a:rPr>
              <a:t>833</a:t>
            </a:r>
            <a:r>
              <a:rPr lang="it-IT" sz="2400" dirty="0"/>
              <a:t>		campioni per il test</a:t>
            </a:r>
          </a:p>
          <a:p>
            <a:pPr lvl="1"/>
            <a:endParaRPr lang="it-IT" sz="2400" dirty="0"/>
          </a:p>
          <a:p>
            <a:r>
              <a:rPr lang="it-IT" sz="2400" dirty="0"/>
              <a:t>Nel dataset è stata etichettata una sola stenosi per immagine, supponiamo quindi che ogni immagine ne contenga una sola.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CACB83-F595-408E-A9BC-CF80783AA66F}"/>
              </a:ext>
            </a:extLst>
          </p:cNvPr>
          <p:cNvSpPr txBox="1"/>
          <p:nvPr/>
        </p:nvSpPr>
        <p:spPr>
          <a:xfrm>
            <a:off x="443945" y="822270"/>
            <a:ext cx="11748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dataset in esame: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È un dataset open source composto da 8325 immagini provenienti da 100 pazienti.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Le immagini sono in scala di grigi ed hanno una risoluzione di 512x512 pixels.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199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analisi del dataset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9253D8FB-C692-40EF-A866-F281ED55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73" y="727348"/>
            <a:ext cx="4026514" cy="407517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920ACC2-5E7A-4B20-8E89-0B4FAA516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43" y="727348"/>
            <a:ext cx="4026514" cy="407517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B7E224F-EF5D-4747-A701-FDB56B998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2" y="702364"/>
            <a:ext cx="4026514" cy="407517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4E9D6A-30DF-4E64-B464-5C68A258BFDC}"/>
              </a:ext>
            </a:extLst>
          </p:cNvPr>
          <p:cNvSpPr txBox="1"/>
          <p:nvPr/>
        </p:nvSpPr>
        <p:spPr>
          <a:xfrm>
            <a:off x="231913" y="4827502"/>
            <a:ext cx="11728174" cy="46166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400" b="1" dirty="0"/>
              <a:t>Train set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400" b="1" dirty="0"/>
              <a:t>Test Set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400" b="1" dirty="0"/>
              <a:t>Validation set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5B392ED-5B2A-406D-A2A6-C833CD8F4655}"/>
              </a:ext>
            </a:extLst>
          </p:cNvPr>
          <p:cNvSpPr txBox="1"/>
          <p:nvPr/>
        </p:nvSpPr>
        <p:spPr>
          <a:xfrm>
            <a:off x="231913" y="5614459"/>
            <a:ext cx="11728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Si nota come la distribuzione dei bbox nel validation set sia diversa dagli altri due set.</a:t>
            </a:r>
          </a:p>
        </p:txBody>
      </p:sp>
    </p:spTree>
    <p:extLst>
      <p:ext uri="{BB962C8B-B14F-4D97-AF65-F5344CB8AC3E}">
        <p14:creationId xmlns:p14="http://schemas.microsoft.com/office/powerpoint/2010/main" val="424162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analisi del dataset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C95D1F-7552-4856-9719-FBB757325D41}"/>
              </a:ext>
            </a:extLst>
          </p:cNvPr>
          <p:cNvSpPr txBox="1"/>
          <p:nvPr/>
        </p:nvSpPr>
        <p:spPr>
          <a:xfrm>
            <a:off x="5950226" y="2071229"/>
            <a:ext cx="5864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Un altro aspetto interessante è visualizzare la distribuzione delle intesità di pixel delle immagini.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A1B6CC-6A8A-4EB6-B2C5-DC8136B1F1C8}"/>
              </a:ext>
            </a:extLst>
          </p:cNvPr>
          <p:cNvSpPr txBox="1"/>
          <p:nvPr/>
        </p:nvSpPr>
        <p:spPr>
          <a:xfrm>
            <a:off x="5950226" y="3188687"/>
            <a:ext cx="6122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grafico, ci conferma come il set di validation si discosti abbastanza dagli altri due:</a:t>
            </a:r>
          </a:p>
          <a:p>
            <a:endParaRPr lang="it-IT" sz="2000" dirty="0"/>
          </a:p>
          <a:p>
            <a:pPr lvl="1"/>
            <a:r>
              <a:rPr lang="it-IT" sz="2000" dirty="0"/>
              <a:t>Questo dato induce ad aspettarsi delle performance del modello più scarse sul dataset di validation.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B30261D-8B88-494F-98C5-476410785583}"/>
              </a:ext>
            </a:extLst>
          </p:cNvPr>
          <p:cNvCxnSpPr>
            <a:cxnSpLocks/>
          </p:cNvCxnSpPr>
          <p:nvPr/>
        </p:nvCxnSpPr>
        <p:spPr>
          <a:xfrm>
            <a:off x="6086059" y="4468466"/>
            <a:ext cx="323850" cy="0"/>
          </a:xfrm>
          <a:prstGeom prst="straightConnector1">
            <a:avLst/>
          </a:prstGeom>
          <a:ln w="57150">
            <a:solidFill>
              <a:srgbClr val="4074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796EA705-C3CF-9B35-E13F-99889F044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7" y="1598249"/>
            <a:ext cx="5514510" cy="382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3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analisi del dataset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2BE723B8-65EB-4B6B-879C-39694BDED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1" y="4587391"/>
            <a:ext cx="7792531" cy="195906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711B997D-0DD8-44A3-9551-1ADB2D6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2" y="2628326"/>
            <a:ext cx="7769919" cy="197234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5D8A37A-BB8E-464D-A833-885F2047E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3" y="708991"/>
            <a:ext cx="7769918" cy="195906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43D11B4-CFB7-43C5-8938-D5556D42A0E0}"/>
              </a:ext>
            </a:extLst>
          </p:cNvPr>
          <p:cNvSpPr txBox="1"/>
          <p:nvPr/>
        </p:nvSpPr>
        <p:spPr>
          <a:xfrm>
            <a:off x="8216595" y="2068902"/>
            <a:ext cx="3975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Plottando la distribuzione degli aspect ratio dei bbox possiamo: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Vedere facilmente gli aspect ratio più comuni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Capire per quale range di aspect ratios allenare i modelli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70FDFD-2C9A-499C-B2D3-20C9828D1681}"/>
              </a:ext>
            </a:extLst>
          </p:cNvPr>
          <p:cNvSpPr txBox="1"/>
          <p:nvPr/>
        </p:nvSpPr>
        <p:spPr>
          <a:xfrm>
            <a:off x="8216593" y="5774580"/>
            <a:ext cx="397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Nota</a:t>
            </a:r>
            <a:r>
              <a:rPr lang="it-IT" dirty="0"/>
              <a:t>: per tutti i set sono presenti degli   	  outlier per X </a:t>
            </a:r>
            <a:r>
              <a:rPr lang="it-IT" i="0" dirty="0">
                <a:solidFill>
                  <a:srgbClr val="202124"/>
                </a:solidFill>
                <a:effectLst/>
              </a:rPr>
              <a:t>&gt; 3.50</a:t>
            </a:r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87770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analisi del dataset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Immagine 2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2FF3F034-BC4A-4DC9-9941-B6991B68B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4629090"/>
            <a:ext cx="7724904" cy="19370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B342593-0F98-4CFF-B218-3C243BA7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2" y="2692023"/>
            <a:ext cx="7724904" cy="19370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73380A3-6337-4AE7-AD33-FC88A1275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754949"/>
            <a:ext cx="7705023" cy="193707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CDFD777-6424-477E-8FB2-34EFF8BA4964}"/>
              </a:ext>
            </a:extLst>
          </p:cNvPr>
          <p:cNvSpPr txBox="1"/>
          <p:nvPr/>
        </p:nvSpPr>
        <p:spPr>
          <a:xfrm>
            <a:off x="8216595" y="1824643"/>
            <a:ext cx="39754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Plottando la distribuzione dell’area dei bbox possiamo: 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Capire le dimensioni minime e massime degli oggetti che vogliamo rilevare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Ricavare parametri utili per la configurazione delle dimensioni degli anchor boxes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58D8438-0D89-4EA9-BF0A-80E6EF828FB9}"/>
              </a:ext>
            </a:extLst>
          </p:cNvPr>
          <p:cNvSpPr txBox="1"/>
          <p:nvPr/>
        </p:nvSpPr>
        <p:spPr>
          <a:xfrm>
            <a:off x="8216593" y="5774580"/>
            <a:ext cx="397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Nota</a:t>
            </a:r>
            <a:r>
              <a:rPr lang="it-IT" dirty="0"/>
              <a:t>: per tutti i set sono presenti degli   	  outlier per X </a:t>
            </a:r>
            <a:r>
              <a:rPr lang="it-IT" i="0" dirty="0">
                <a:solidFill>
                  <a:srgbClr val="202124"/>
                </a:solidFill>
                <a:effectLst/>
              </a:rPr>
              <a:t>&gt; 2500</a:t>
            </a:r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345211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Preparazione del dataset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5C218-75A5-4F63-862E-3495ED4491FF}"/>
              </a:ext>
            </a:extLst>
          </p:cNvPr>
          <p:cNvSpPr txBox="1"/>
          <p:nvPr/>
        </p:nvSpPr>
        <p:spPr>
          <a:xfrm>
            <a:off x="212031" y="861464"/>
            <a:ext cx="11748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primo step per lavorare con i modelli della Object Detection API (ODA) di Tensorflow è trasformare il dataset nel formato TF Record.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1E0373-0AA1-4D3E-A828-B704E82AAF6D}"/>
              </a:ext>
            </a:extLst>
          </p:cNvPr>
          <p:cNvCxnSpPr>
            <a:cxnSpLocks/>
          </p:cNvCxnSpPr>
          <p:nvPr/>
        </p:nvCxnSpPr>
        <p:spPr>
          <a:xfrm>
            <a:off x="231909" y="2817139"/>
            <a:ext cx="410817" cy="0"/>
          </a:xfrm>
          <a:prstGeom prst="straightConnector1">
            <a:avLst/>
          </a:prstGeom>
          <a:ln w="76200">
            <a:solidFill>
              <a:srgbClr val="4074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9EE5D4-3CA3-4973-B5E8-0C41B905B628}"/>
              </a:ext>
            </a:extLst>
          </p:cNvPr>
          <p:cNvSpPr txBox="1"/>
          <p:nvPr/>
        </p:nvSpPr>
        <p:spPr>
          <a:xfrm>
            <a:off x="231913" y="1684093"/>
            <a:ext cx="1162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Un TF Record rappresenta l’intero dataset codificato sequenzialmente in uno o più file binari.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5B75F4-7E20-4A18-B0AB-194F39F89219}"/>
              </a:ext>
            </a:extLst>
          </p:cNvPr>
          <p:cNvSpPr txBox="1"/>
          <p:nvPr/>
        </p:nvSpPr>
        <p:spPr>
          <a:xfrm>
            <a:off x="622848" y="2687134"/>
            <a:ext cx="11065565" cy="266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it-IT" sz="2200" dirty="0"/>
              <a:t>Usare questa codifica presenta diversi vantaggi:</a:t>
            </a:r>
          </a:p>
          <a:p>
            <a:pPr>
              <a:lnSpc>
                <a:spcPts val="2000"/>
              </a:lnSpc>
            </a:pPr>
            <a:endParaRPr lang="it-IT" sz="2200" dirty="0"/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Il dataset codificato in binario occuperà meno spazio su disco</a:t>
            </a: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Si può leggere dal file solo ciò che serve (es. un solo batch)</a:t>
            </a: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Si può eseguire lo sharding del dataset in più TF Records in modo da leggerli in parallelo</a:t>
            </a: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Vantaggiosi in ambienti con RAM limitata, non è necessario caricare l’intero file in memoria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E14ECD7-A896-48D3-9569-73955F185BFA}"/>
              </a:ext>
            </a:extLst>
          </p:cNvPr>
          <p:cNvSpPr txBox="1"/>
          <p:nvPr/>
        </p:nvSpPr>
        <p:spPr>
          <a:xfrm>
            <a:off x="231914" y="5533563"/>
            <a:ext cx="11622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/>
              <a:t>Piccolo svantaggio</a:t>
            </a:r>
            <a:r>
              <a:rPr lang="it-IT" sz="2000" dirty="0"/>
              <a:t>: convertire il dataset in TF Record è un’operazione da fare a priori e per dataset molto grandi può richiedere molte ore</a:t>
            </a:r>
          </a:p>
        </p:txBody>
      </p:sp>
    </p:spTree>
    <p:extLst>
      <p:ext uri="{BB962C8B-B14F-4D97-AF65-F5344CB8AC3E}">
        <p14:creationId xmlns:p14="http://schemas.microsoft.com/office/powerpoint/2010/main" val="5892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Preparazione del dataset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5C218-75A5-4F63-862E-3495ED4491FF}"/>
              </a:ext>
            </a:extLst>
          </p:cNvPr>
          <p:cNvSpPr txBox="1"/>
          <p:nvPr/>
        </p:nvSpPr>
        <p:spPr>
          <a:xfrm>
            <a:off x="212031" y="1168749"/>
            <a:ext cx="1174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Tramite l’aiuto di uno script, effettuiamo quindi l’encoding del dataset in TF Record.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1ADDB08-D5AC-1F4F-DBCD-1076799790C8}"/>
              </a:ext>
            </a:extLst>
          </p:cNvPr>
          <p:cNvGrpSpPr/>
          <p:nvPr/>
        </p:nvGrpSpPr>
        <p:grpSpPr>
          <a:xfrm>
            <a:off x="2943640" y="2023618"/>
            <a:ext cx="6324600" cy="2044700"/>
            <a:chOff x="2971800" y="2245537"/>
            <a:chExt cx="6324600" cy="204470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16314B7B-7AC4-1AC5-25D0-7C5CFB098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1800" y="2245537"/>
              <a:ext cx="6248400" cy="2044700"/>
            </a:xfrm>
            <a:prstGeom prst="rect">
              <a:avLst/>
            </a:prstGeom>
          </p:spPr>
        </p:pic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87AE5623-7C83-D57A-7267-91CD2569E18E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99" y="3898554"/>
              <a:ext cx="2244068" cy="0"/>
            </a:xfrm>
            <a:prstGeom prst="straightConnector1">
              <a:avLst/>
            </a:prstGeom>
            <a:ln w="47625">
              <a:solidFill>
                <a:srgbClr val="40749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65AEE6F6-593A-EEC9-E95D-E647C2EDC7CF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99" y="2685617"/>
              <a:ext cx="2244068" cy="0"/>
            </a:xfrm>
            <a:prstGeom prst="straightConnector1">
              <a:avLst/>
            </a:prstGeom>
            <a:ln w="47625">
              <a:solidFill>
                <a:srgbClr val="40749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0A60C27C-FD44-8907-A689-0764804386CE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99" y="3267887"/>
              <a:ext cx="2244068" cy="0"/>
            </a:xfrm>
            <a:prstGeom prst="straightConnector1">
              <a:avLst/>
            </a:prstGeom>
            <a:ln w="47625">
              <a:solidFill>
                <a:srgbClr val="40749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302E4E3-7D91-7F5F-FA03-467E4FF127D6}"/>
                </a:ext>
              </a:extLst>
            </p:cNvPr>
            <p:cNvSpPr txBox="1"/>
            <p:nvPr/>
          </p:nvSpPr>
          <p:spPr>
            <a:xfrm>
              <a:off x="7094950" y="3047058"/>
              <a:ext cx="2201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err="1"/>
                <a:t>train.record</a:t>
              </a:r>
              <a:endParaRPr lang="it-IT" sz="2000" b="1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A6733470-AB57-501F-EF4B-B7580ECF8160}"/>
                </a:ext>
              </a:extLst>
            </p:cNvPr>
            <p:cNvSpPr txBox="1"/>
            <p:nvPr/>
          </p:nvSpPr>
          <p:spPr>
            <a:xfrm>
              <a:off x="7094950" y="3657009"/>
              <a:ext cx="2201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err="1"/>
                <a:t>validation.record</a:t>
              </a:r>
              <a:endParaRPr lang="it-IT" sz="2000" b="1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FDC6CCAB-7C00-FEAD-04C3-72226EDEF5D3}"/>
                </a:ext>
              </a:extLst>
            </p:cNvPr>
            <p:cNvSpPr txBox="1"/>
            <p:nvPr/>
          </p:nvSpPr>
          <p:spPr>
            <a:xfrm>
              <a:off x="7094950" y="2435081"/>
              <a:ext cx="2201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err="1"/>
                <a:t>test.record</a:t>
              </a:r>
              <a:endParaRPr lang="it-IT" sz="2000" b="1" dirty="0"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DF71B9-7477-00D5-AAE6-DFA3F540DFF7}"/>
              </a:ext>
            </a:extLst>
          </p:cNvPr>
          <p:cNvSpPr txBox="1"/>
          <p:nvPr/>
        </p:nvSpPr>
        <p:spPr>
          <a:xfrm>
            <a:off x="231913" y="4519715"/>
            <a:ext cx="11748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Otteniamo, quindi, un TF Record per ogni set del dataset di partenza.</a:t>
            </a:r>
          </a:p>
          <a:p>
            <a:endParaRPr lang="it-IT" sz="2400" dirty="0"/>
          </a:p>
          <a:p>
            <a:r>
              <a:rPr lang="it-IT" sz="2400" dirty="0"/>
              <a:t>Nel nostro caso non abbiamo effettuato lo </a:t>
            </a:r>
            <a:r>
              <a:rPr lang="it-IT" sz="2400" dirty="0" err="1"/>
              <a:t>sharding</a:t>
            </a:r>
            <a:r>
              <a:rPr lang="it-IT" sz="2400" dirty="0"/>
              <a:t> dato che avremmo lavorato esclusivamente con singolo </a:t>
            </a:r>
            <a:r>
              <a:rPr lang="it-IT" sz="2400" dirty="0" err="1"/>
              <a:t>host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10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SSD ResNet50 V1 FPN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Tabella 2">
            <a:extLst>
              <a:ext uri="{FF2B5EF4-FFF2-40B4-BE49-F238E27FC236}">
                <a16:creationId xmlns:a16="http://schemas.microsoft.com/office/drawing/2014/main" id="{A0EE3C90-38B6-47A6-A309-A6E49800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71680"/>
              </p:ext>
            </p:extLst>
          </p:nvPr>
        </p:nvGraphicFramePr>
        <p:xfrm>
          <a:off x="231913" y="918689"/>
          <a:ext cx="11728174" cy="4533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0148">
                  <a:extLst>
                    <a:ext uri="{9D8B030D-6E8A-4147-A177-3AD203B41FA5}">
                      <a16:colId xmlns:a16="http://schemas.microsoft.com/office/drawing/2014/main" val="1741167825"/>
                    </a:ext>
                  </a:extLst>
                </a:gridCol>
                <a:gridCol w="3607904">
                  <a:extLst>
                    <a:ext uri="{9D8B030D-6E8A-4147-A177-3AD203B41FA5}">
                      <a16:colId xmlns:a16="http://schemas.microsoft.com/office/drawing/2014/main" val="3808732861"/>
                    </a:ext>
                  </a:extLst>
                </a:gridCol>
                <a:gridCol w="3790122">
                  <a:extLst>
                    <a:ext uri="{9D8B030D-6E8A-4147-A177-3AD203B41FA5}">
                      <a16:colId xmlns:a16="http://schemas.microsoft.com/office/drawing/2014/main" val="196366256"/>
                    </a:ext>
                  </a:extLst>
                </a:gridCol>
              </a:tblGrid>
              <a:tr h="146830">
                <a:tc>
                  <a:txBody>
                    <a:bodyPr/>
                    <a:lstStyle/>
                    <a:p>
                      <a:pPr algn="l"/>
                      <a:r>
                        <a:rPr lang="it-IT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 ResNet50 V1 FPN 640x640</a:t>
                      </a:r>
                      <a:r>
                        <a:rPr lang="it-IT" b="1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Versione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Versione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2892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Best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48084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Training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506014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49723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1.94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7491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94661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44%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44%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3537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92399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40734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Mean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inference</a:t>
                      </a:r>
                      <a:r>
                        <a:rPr lang="it-IT" b="1" dirty="0"/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0.71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0.73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414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6B1731AC-1F59-4807-AD3A-B80F6D65805A}"/>
              </a:ext>
            </a:extLst>
          </p:cNvPr>
          <p:cNvSpPr txBox="1"/>
          <p:nvPr/>
        </p:nvSpPr>
        <p:spPr>
          <a:xfrm>
            <a:off x="231913" y="5676246"/>
            <a:ext cx="11748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modifiche principali dalla versione 1 alla versione 2 includono aggiunta di opzioni di data </a:t>
            </a:r>
            <a:r>
              <a:rPr lang="it-IT" dirty="0" err="1"/>
              <a:t>augmentation</a:t>
            </a:r>
            <a:r>
              <a:rPr lang="it-IT" dirty="0"/>
              <a:t>, aggiunta del drop out, modifiche al NMS, modifiche al learning rate.</a:t>
            </a:r>
          </a:p>
        </p:txBody>
      </p:sp>
    </p:spTree>
    <p:extLst>
      <p:ext uri="{BB962C8B-B14F-4D97-AF65-F5344CB8AC3E}">
        <p14:creationId xmlns:p14="http://schemas.microsoft.com/office/powerpoint/2010/main" val="975159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SSD ResNet50 V1 FPN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DFD6CB9-FC99-4518-941D-22E3C863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458" y="3757609"/>
            <a:ext cx="3924300" cy="263842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DA0C031-3B37-42F2-94BE-0916FEBD8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833" y="960782"/>
            <a:ext cx="3971925" cy="26765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4E78180-D293-4325-9C87-9B7665277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801" y="1076323"/>
            <a:ext cx="3971925" cy="26670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D595D82D-CEA0-4AD5-96C7-CC6F9FBFD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13" y="1852610"/>
            <a:ext cx="1571625" cy="1114425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EFDC93A0-1D79-4A95-B4C9-8E3A729D5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801" y="3902678"/>
            <a:ext cx="3704188" cy="2478405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E9C1BC0-ADDF-4E98-A197-F8B478858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13" y="4519610"/>
            <a:ext cx="1571625" cy="1114425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7829BE8-724F-4C40-BBB6-02D396A8DB66}"/>
              </a:ext>
            </a:extLst>
          </p:cNvPr>
          <p:cNvSpPr txBox="1"/>
          <p:nvPr/>
        </p:nvSpPr>
        <p:spPr>
          <a:xfrm>
            <a:off x="766656" y="1400533"/>
            <a:ext cx="50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V1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424AD18-9CD8-4B3E-98AC-E5D157CB01B3}"/>
              </a:ext>
            </a:extLst>
          </p:cNvPr>
          <p:cNvSpPr txBox="1"/>
          <p:nvPr/>
        </p:nvSpPr>
        <p:spPr>
          <a:xfrm>
            <a:off x="793472" y="3965612"/>
            <a:ext cx="44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V2</a:t>
            </a: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C8D7170B-F179-4B43-87E5-CB1E00A5FFEF}"/>
              </a:ext>
            </a:extLst>
          </p:cNvPr>
          <p:cNvGrpSpPr/>
          <p:nvPr/>
        </p:nvGrpSpPr>
        <p:grpSpPr>
          <a:xfrm>
            <a:off x="6062038" y="4855264"/>
            <a:ext cx="1591091" cy="613943"/>
            <a:chOff x="6067009" y="5012008"/>
            <a:chExt cx="1591091" cy="613943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1AB26EA3-AB67-4349-8369-603F4231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5012008"/>
              <a:ext cx="1562100" cy="371475"/>
            </a:xfrm>
            <a:prstGeom prst="rect">
              <a:avLst/>
            </a:prstGeom>
          </p:spPr>
        </p:pic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67454DB6-8025-4B65-BBB5-7F7092F61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7009" y="5340201"/>
              <a:ext cx="1543050" cy="285750"/>
            </a:xfrm>
            <a:prstGeom prst="rect">
              <a:avLst/>
            </a:prstGeom>
          </p:spPr>
        </p:pic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A761EE96-4C59-4BC5-BDCC-593D731B4376}"/>
              </a:ext>
            </a:extLst>
          </p:cNvPr>
          <p:cNvGrpSpPr/>
          <p:nvPr/>
        </p:nvGrpSpPr>
        <p:grpSpPr>
          <a:xfrm>
            <a:off x="6062038" y="2102850"/>
            <a:ext cx="1591091" cy="613943"/>
            <a:chOff x="6067009" y="5012008"/>
            <a:chExt cx="1591091" cy="613943"/>
          </a:xfrm>
        </p:grpSpPr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76B7ED90-69F9-4AF4-AFC1-1BF0369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0" y="5012008"/>
              <a:ext cx="1562100" cy="371475"/>
            </a:xfrm>
            <a:prstGeom prst="rect">
              <a:avLst/>
            </a:prstGeom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34FAD36B-5820-4F73-83C0-F6388BB2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7009" y="5340201"/>
              <a:ext cx="15430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20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  <a:cs typeface="Times New Roman" panose="02020603050405020304" pitchFamily="18" charset="0"/>
              </a:rPr>
              <a:t>Introduzione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5C218-75A5-4F63-862E-3495ED4491FF}"/>
              </a:ext>
            </a:extLst>
          </p:cNvPr>
          <p:cNvSpPr txBox="1"/>
          <p:nvPr/>
        </p:nvSpPr>
        <p:spPr>
          <a:xfrm>
            <a:off x="212031" y="872388"/>
            <a:ext cx="117480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cs typeface="Times New Roman" panose="02020603050405020304" pitchFamily="18" charset="0"/>
              </a:rPr>
              <a:t>L’identificazione delle stenosi nelle arterie coronarie è uno step essenziale nell’interpretazione dei risultati delle angiografie cardiache.</a:t>
            </a:r>
          </a:p>
          <a:p>
            <a:endParaRPr lang="it-IT" dirty="0">
              <a:cs typeface="Times New Roman" panose="02020603050405020304" pitchFamily="18" charset="0"/>
            </a:endParaRPr>
          </a:p>
          <a:p>
            <a:r>
              <a:rPr lang="it-IT" sz="2000" dirty="0">
                <a:cs typeface="Times New Roman" panose="02020603050405020304" pitchFamily="18" charset="0"/>
              </a:rPr>
              <a:t>Una stenosi è un occlusione patologica di un vaso sanguigno causata</a:t>
            </a:r>
          </a:p>
          <a:p>
            <a:r>
              <a:rPr lang="it-IT" sz="2000" dirty="0">
                <a:cs typeface="Times New Roman" panose="02020603050405020304" pitchFamily="18" charset="0"/>
              </a:rPr>
              <a:t>dall’accumulo di placca tale da ostruire il normale afflusso di sangue.</a:t>
            </a:r>
          </a:p>
          <a:p>
            <a:endParaRPr lang="it-IT" dirty="0">
              <a:cs typeface="Times New Roman" panose="02020603050405020304" pitchFamily="18" charset="0"/>
            </a:endParaRPr>
          </a:p>
          <a:p>
            <a:r>
              <a:rPr lang="it-IT" sz="2000" dirty="0">
                <a:cs typeface="Times New Roman" panose="02020603050405020304" pitchFamily="18" charset="0"/>
              </a:rPr>
              <a:t>L’identificazione manuale presenta due problemi:</a:t>
            </a:r>
            <a:endParaRPr lang="it-IT" dirty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cs typeface="Times New Roman" panose="02020603050405020304" pitchFamily="18" charset="0"/>
              </a:rPr>
              <a:t>Richiede un occhio esperto e attento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0" i="0" dirty="0">
                <a:solidFill>
                  <a:srgbClr val="202124"/>
                </a:solidFill>
                <a:effectLst/>
                <a:cs typeface="Times New Roman" panose="02020603050405020304" pitchFamily="18" charset="0"/>
              </a:rPr>
              <a:t>È un processo lento e laborioso</a:t>
            </a:r>
            <a:endParaRPr lang="it-IT" sz="2000" dirty="0">
              <a:cs typeface="Times New Roman" panose="02020603050405020304" pitchFamily="18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9EF2440-7CAE-48F6-ABD7-FA1C1EFF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1" y="3861786"/>
            <a:ext cx="3996019" cy="2426371"/>
          </a:xfrm>
          <a:prstGeom prst="rect">
            <a:avLst/>
          </a:prstGeom>
        </p:spPr>
      </p:pic>
      <p:pic>
        <p:nvPicPr>
          <p:cNvPr id="21" name="Google Shape;94;p1">
            <a:extLst>
              <a:ext uri="{FF2B5EF4-FFF2-40B4-BE49-F238E27FC236}">
                <a16:creationId xmlns:a16="http://schemas.microsoft.com/office/drawing/2014/main" id="{BDFE5043-E481-42E0-AAAE-220886FEF1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601" y="1905790"/>
            <a:ext cx="3763618" cy="3336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134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</a:t>
            </a:r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Tabella 2">
            <a:extLst>
              <a:ext uri="{FF2B5EF4-FFF2-40B4-BE49-F238E27FC236}">
                <a16:creationId xmlns:a16="http://schemas.microsoft.com/office/drawing/2014/main" id="{CD9EB37F-B6D2-42C1-8F8E-C652C9AD8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51104"/>
              </p:ext>
            </p:extLst>
          </p:nvPr>
        </p:nvGraphicFramePr>
        <p:xfrm>
          <a:off x="231913" y="960782"/>
          <a:ext cx="11728175" cy="4533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7652">
                  <a:extLst>
                    <a:ext uri="{9D8B030D-6E8A-4147-A177-3AD203B41FA5}">
                      <a16:colId xmlns:a16="http://schemas.microsoft.com/office/drawing/2014/main" val="1741167825"/>
                    </a:ext>
                  </a:extLst>
                </a:gridCol>
                <a:gridCol w="3329609">
                  <a:extLst>
                    <a:ext uri="{9D8B030D-6E8A-4147-A177-3AD203B41FA5}">
                      <a16:colId xmlns:a16="http://schemas.microsoft.com/office/drawing/2014/main" val="3808732861"/>
                    </a:ext>
                  </a:extLst>
                </a:gridCol>
                <a:gridCol w="3660914">
                  <a:extLst>
                    <a:ext uri="{9D8B030D-6E8A-4147-A177-3AD203B41FA5}">
                      <a16:colId xmlns:a16="http://schemas.microsoft.com/office/drawing/2014/main" val="685100910"/>
                    </a:ext>
                  </a:extLst>
                </a:gridCol>
              </a:tblGrid>
              <a:tr h="146830">
                <a:tc>
                  <a:txBody>
                    <a:bodyPr/>
                    <a:lstStyle/>
                    <a:p>
                      <a:pPr algn="l"/>
                      <a:r>
                        <a:rPr lang="it-IT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</a:t>
                      </a:r>
                      <a:r>
                        <a:rPr lang="it-IT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R-CNN ResNet50 V1 640x640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Versione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Versione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2892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Best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48084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Training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506014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1.07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49723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7491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74%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94661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3537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92399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40734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Mean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inference</a:t>
                      </a:r>
                      <a:r>
                        <a:rPr lang="it-IT" b="1" dirty="0"/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0.39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0.4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4147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6B394D-B85D-48BB-BA0B-D760379B3ABF}"/>
              </a:ext>
            </a:extLst>
          </p:cNvPr>
          <p:cNvSpPr txBox="1"/>
          <p:nvPr/>
        </p:nvSpPr>
        <p:spPr>
          <a:xfrm>
            <a:off x="231913" y="5676246"/>
            <a:ext cx="11748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modifiche principali dalla versione 1 alla versione 2 includono aggiunta di opzioni di data </a:t>
            </a:r>
            <a:r>
              <a:rPr lang="it-IT" dirty="0" err="1"/>
              <a:t>augmentation</a:t>
            </a:r>
            <a:r>
              <a:rPr lang="it-IT" dirty="0"/>
              <a:t>, aggiunta del drop out, modifiche al NMS, modifiche al learning rate.</a:t>
            </a:r>
          </a:p>
        </p:txBody>
      </p:sp>
    </p:spTree>
    <p:extLst>
      <p:ext uri="{BB962C8B-B14F-4D97-AF65-F5344CB8AC3E}">
        <p14:creationId xmlns:p14="http://schemas.microsoft.com/office/powerpoint/2010/main" val="2270828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</a:t>
            </a:r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595D82D-CEA0-4AD5-96C7-CC6F9FBF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3" y="1852610"/>
            <a:ext cx="1571625" cy="1114425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E9C1BC0-ADDF-4E98-A197-F8B47885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3" y="4519610"/>
            <a:ext cx="1571625" cy="1114425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7829BE8-724F-4C40-BBB6-02D396A8DB66}"/>
              </a:ext>
            </a:extLst>
          </p:cNvPr>
          <p:cNvSpPr txBox="1"/>
          <p:nvPr/>
        </p:nvSpPr>
        <p:spPr>
          <a:xfrm>
            <a:off x="766656" y="1400533"/>
            <a:ext cx="50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V1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424AD18-9CD8-4B3E-98AC-E5D157CB01B3}"/>
              </a:ext>
            </a:extLst>
          </p:cNvPr>
          <p:cNvSpPr txBox="1"/>
          <p:nvPr/>
        </p:nvSpPr>
        <p:spPr>
          <a:xfrm>
            <a:off x="793472" y="3965612"/>
            <a:ext cx="44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707FD5-9764-4BD0-BC79-15F3C19AD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088" y="1018112"/>
            <a:ext cx="3782670" cy="256156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BDE4AA5-79F6-4CB7-B1B7-8ACE1D6C2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70" y="1936944"/>
            <a:ext cx="1524000" cy="7239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CE910B5-75D9-4A0F-AAA0-B5FB2A889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70" y="4683535"/>
            <a:ext cx="1524000" cy="7239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D4593DE-A312-48FB-8402-8FDA391E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057" y="1061445"/>
            <a:ext cx="3704188" cy="251740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7D034D4-7334-4AF7-B26A-19588670D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538" y="3748366"/>
            <a:ext cx="3627124" cy="248640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25F493F-776D-44C1-8952-53192EC7D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340" y="3761601"/>
            <a:ext cx="3704188" cy="25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0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</a:t>
            </a:r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ella 2">
            <a:extLst>
              <a:ext uri="{FF2B5EF4-FFF2-40B4-BE49-F238E27FC236}">
                <a16:creationId xmlns:a16="http://schemas.microsoft.com/office/drawing/2014/main" id="{21F2BCFD-B433-45D5-B0C3-B52F92159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908695"/>
              </p:ext>
            </p:extLst>
          </p:nvPr>
        </p:nvGraphicFramePr>
        <p:xfrm>
          <a:off x="344910" y="960782"/>
          <a:ext cx="11502179" cy="4597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8870">
                  <a:extLst>
                    <a:ext uri="{9D8B030D-6E8A-4147-A177-3AD203B41FA5}">
                      <a16:colId xmlns:a16="http://schemas.microsoft.com/office/drawing/2014/main" val="1741167825"/>
                    </a:ext>
                  </a:extLst>
                </a:gridCol>
                <a:gridCol w="3130826">
                  <a:extLst>
                    <a:ext uri="{9D8B030D-6E8A-4147-A177-3AD203B41FA5}">
                      <a16:colId xmlns:a16="http://schemas.microsoft.com/office/drawing/2014/main" val="3808732861"/>
                    </a:ext>
                  </a:extLst>
                </a:gridCol>
                <a:gridCol w="3832483">
                  <a:extLst>
                    <a:ext uri="{9D8B030D-6E8A-4147-A177-3AD203B41FA5}">
                      <a16:colId xmlns:a16="http://schemas.microsoft.com/office/drawing/2014/main" val="4291744343"/>
                    </a:ext>
                  </a:extLst>
                </a:gridCol>
              </a:tblGrid>
              <a:tr h="146830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Efficientdet</a:t>
                      </a:r>
                      <a:r>
                        <a:rPr lang="it-IT" b="1" dirty="0"/>
                        <a:t> D0 512x512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Versione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Versione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2892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Best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48084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Training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506014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497236"/>
                  </a:ext>
                </a:extLst>
              </a:tr>
              <a:tr h="527504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1.07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7491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48%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79%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94661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38%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3537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92399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40734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Mean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inference</a:t>
                      </a:r>
                      <a:r>
                        <a:rPr lang="it-IT" b="1" dirty="0"/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0.49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0.51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4147"/>
                  </a:ext>
                </a:extLst>
              </a:tr>
            </a:tbl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6C573FB-3E40-4A4D-9BF4-B95D15C75143}"/>
              </a:ext>
            </a:extLst>
          </p:cNvPr>
          <p:cNvSpPr txBox="1"/>
          <p:nvPr/>
        </p:nvSpPr>
        <p:spPr>
          <a:xfrm>
            <a:off x="231913" y="5705206"/>
            <a:ext cx="11748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modifiche principali dalla versione 1 alla versione 2 includono aggiunta di opzioni di data </a:t>
            </a:r>
            <a:r>
              <a:rPr lang="it-IT" dirty="0" err="1"/>
              <a:t>augmentation</a:t>
            </a:r>
            <a:r>
              <a:rPr lang="it-IT" dirty="0"/>
              <a:t>, aggiunta del drop out, modifiche al NMS, modifiche al learning rate.</a:t>
            </a:r>
          </a:p>
        </p:txBody>
      </p:sp>
    </p:spTree>
    <p:extLst>
      <p:ext uri="{BB962C8B-B14F-4D97-AF65-F5344CB8AC3E}">
        <p14:creationId xmlns:p14="http://schemas.microsoft.com/office/powerpoint/2010/main" val="2707484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</a:t>
            </a:r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595D82D-CEA0-4AD5-96C7-CC6F9FBF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3" y="1852610"/>
            <a:ext cx="1571625" cy="1114425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E9C1BC0-ADDF-4E98-A197-F8B47885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3" y="4519610"/>
            <a:ext cx="1571625" cy="1114425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7829BE8-724F-4C40-BBB6-02D396A8DB66}"/>
              </a:ext>
            </a:extLst>
          </p:cNvPr>
          <p:cNvSpPr txBox="1"/>
          <p:nvPr/>
        </p:nvSpPr>
        <p:spPr>
          <a:xfrm>
            <a:off x="766656" y="1400533"/>
            <a:ext cx="50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V1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424AD18-9CD8-4B3E-98AC-E5D157CB01B3}"/>
              </a:ext>
            </a:extLst>
          </p:cNvPr>
          <p:cNvSpPr txBox="1"/>
          <p:nvPr/>
        </p:nvSpPr>
        <p:spPr>
          <a:xfrm>
            <a:off x="793472" y="3965612"/>
            <a:ext cx="44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V2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4B1FBD6-D0D8-47BE-BC53-CE21FB3C9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706" y="1137593"/>
            <a:ext cx="3762868" cy="25452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2407D3E-3213-4ED6-8BBA-BC9C7F85F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706" y="3788809"/>
            <a:ext cx="3762868" cy="257894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E93F69C-C10C-4775-8B49-F36BFEC9E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068" y="1055517"/>
            <a:ext cx="3886200" cy="265747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CB556A3-71D2-4E10-BF88-4BFD1DE17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246" y="3821235"/>
            <a:ext cx="3789843" cy="257894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CE9D9168-A9AB-400C-9433-16D48B4B0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875" y="2091874"/>
            <a:ext cx="1552575" cy="6858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098B0334-5217-4792-A51F-0D9BF7677C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875" y="4767806"/>
            <a:ext cx="15525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06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confronto dei modelli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DCAA226-B67C-4685-B590-857A0DAE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4" y="1890009"/>
            <a:ext cx="5895975" cy="417195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B58CCCA-DB6E-4A57-A491-0EA9342B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059" y="1880483"/>
            <a:ext cx="5905500" cy="4222601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54407594-4A1C-4D03-91F7-23D15F112CDA}"/>
              </a:ext>
            </a:extLst>
          </p:cNvPr>
          <p:cNvGrpSpPr/>
          <p:nvPr/>
        </p:nvGrpSpPr>
        <p:grpSpPr>
          <a:xfrm>
            <a:off x="1286779" y="993794"/>
            <a:ext cx="3702583" cy="674436"/>
            <a:chOff x="3688804" y="860456"/>
            <a:chExt cx="3702583" cy="674436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15A63E3-F25A-4270-A099-E9279601F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0625" y="860456"/>
              <a:ext cx="1095375" cy="333375"/>
            </a:xfrm>
            <a:prstGeom prst="rect">
              <a:avLst/>
            </a:prstGeom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13D55D0E-4A1B-4275-8C84-3C990A307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625" y="1191500"/>
              <a:ext cx="1095375" cy="333375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39EF5335-377A-4BB8-8CCE-D46F49E3D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6012" y="860456"/>
              <a:ext cx="1095375" cy="333375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12B872A-CA74-4A14-8789-E9A403BF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6012" y="1201517"/>
              <a:ext cx="1095375" cy="333375"/>
            </a:xfrm>
            <a:prstGeom prst="rect">
              <a:avLst/>
            </a:prstGeom>
          </p:spPr>
        </p:pic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D665014A-56CE-4937-ADFA-DADC1F3DFD2A}"/>
                </a:ext>
              </a:extLst>
            </p:cNvPr>
            <p:cNvGrpSpPr/>
            <p:nvPr/>
          </p:nvGrpSpPr>
          <p:grpSpPr>
            <a:xfrm>
              <a:off x="3688804" y="868640"/>
              <a:ext cx="1111809" cy="656235"/>
              <a:chOff x="6050340" y="827469"/>
              <a:chExt cx="1111809" cy="656235"/>
            </a:xfrm>
          </p:grpSpPr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02E357E2-B4AF-47C2-B443-E0BA23813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50340" y="827469"/>
                <a:ext cx="1095375" cy="333375"/>
              </a:xfrm>
              <a:prstGeom prst="rect">
                <a:avLst/>
              </a:prstGeom>
            </p:spPr>
          </p:pic>
          <p:pic>
            <p:nvPicPr>
              <p:cNvPr id="31" name="Immagine 30">
                <a:extLst>
                  <a:ext uri="{FF2B5EF4-FFF2-40B4-BE49-F238E27FC236}">
                    <a16:creationId xmlns:a16="http://schemas.microsoft.com/office/drawing/2014/main" id="{DD9349D4-4C4A-4DD4-B106-C7C58A7D4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6774" y="1150329"/>
                <a:ext cx="1095375" cy="333375"/>
              </a:xfrm>
              <a:prstGeom prst="rect">
                <a:avLst/>
              </a:prstGeom>
            </p:spPr>
          </p:pic>
        </p:grp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8BFF8F6C-2215-45A8-AD44-78A848508E8C}"/>
              </a:ext>
            </a:extLst>
          </p:cNvPr>
          <p:cNvGrpSpPr/>
          <p:nvPr/>
        </p:nvGrpSpPr>
        <p:grpSpPr>
          <a:xfrm>
            <a:off x="7186204" y="1003811"/>
            <a:ext cx="3702583" cy="674436"/>
            <a:chOff x="3688804" y="860456"/>
            <a:chExt cx="3702583" cy="674436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8D88D41E-3561-4418-9C6F-3925B5006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0625" y="860456"/>
              <a:ext cx="1095375" cy="333375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6FE039EC-6F02-459D-B171-4B1FEAB0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625" y="1191500"/>
              <a:ext cx="1095375" cy="333375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EB46FAE9-DA44-4D34-A425-25A2572F6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6012" y="860456"/>
              <a:ext cx="1095375" cy="333375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63B39F5A-337F-4E35-A0F6-6DC746E5E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6012" y="1201517"/>
              <a:ext cx="1095375" cy="333375"/>
            </a:xfrm>
            <a:prstGeom prst="rect">
              <a:avLst/>
            </a:prstGeom>
          </p:spPr>
        </p:pic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AC68D760-891F-4379-9767-0D6341592E54}"/>
                </a:ext>
              </a:extLst>
            </p:cNvPr>
            <p:cNvGrpSpPr/>
            <p:nvPr/>
          </p:nvGrpSpPr>
          <p:grpSpPr>
            <a:xfrm>
              <a:off x="3688804" y="868640"/>
              <a:ext cx="1111809" cy="656235"/>
              <a:chOff x="6050340" y="827469"/>
              <a:chExt cx="1111809" cy="656235"/>
            </a:xfrm>
          </p:grpSpPr>
          <p:pic>
            <p:nvPicPr>
              <p:cNvPr id="40" name="Immagine 39">
                <a:extLst>
                  <a:ext uri="{FF2B5EF4-FFF2-40B4-BE49-F238E27FC236}">
                    <a16:creationId xmlns:a16="http://schemas.microsoft.com/office/drawing/2014/main" id="{D588A626-956A-42D8-AB60-BBCAE543C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50340" y="827469"/>
                <a:ext cx="1095375" cy="333375"/>
              </a:xfrm>
              <a:prstGeom prst="rect">
                <a:avLst/>
              </a:prstGeom>
            </p:spPr>
          </p:pic>
          <p:pic>
            <p:nvPicPr>
              <p:cNvPr id="41" name="Immagine 40">
                <a:extLst>
                  <a:ext uri="{FF2B5EF4-FFF2-40B4-BE49-F238E27FC236}">
                    <a16:creationId xmlns:a16="http://schemas.microsoft.com/office/drawing/2014/main" id="{8DCBB5F4-1717-422C-A15E-6BB22938DF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6774" y="1150329"/>
                <a:ext cx="1095375" cy="3333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3596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Risultati: confronto dei modelli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Tabella 2">
            <a:extLst>
              <a:ext uri="{FF2B5EF4-FFF2-40B4-BE49-F238E27FC236}">
                <a16:creationId xmlns:a16="http://schemas.microsoft.com/office/drawing/2014/main" id="{E9D1B94A-BDC6-4DFE-9DD4-A99F44EC2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51967"/>
              </p:ext>
            </p:extLst>
          </p:nvPr>
        </p:nvGraphicFramePr>
        <p:xfrm>
          <a:off x="179415" y="1167588"/>
          <a:ext cx="11813288" cy="455595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47127">
                  <a:extLst>
                    <a:ext uri="{9D8B030D-6E8A-4147-A177-3AD203B41FA5}">
                      <a16:colId xmlns:a16="http://schemas.microsoft.com/office/drawing/2014/main" val="1741167825"/>
                    </a:ext>
                  </a:extLst>
                </a:gridCol>
                <a:gridCol w="1435481">
                  <a:extLst>
                    <a:ext uri="{9D8B030D-6E8A-4147-A177-3AD203B41FA5}">
                      <a16:colId xmlns:a16="http://schemas.microsoft.com/office/drawing/2014/main" val="210443544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3808732861"/>
                    </a:ext>
                  </a:extLst>
                </a:gridCol>
                <a:gridCol w="1128077">
                  <a:extLst>
                    <a:ext uri="{9D8B030D-6E8A-4147-A177-3AD203B41FA5}">
                      <a16:colId xmlns:a16="http://schemas.microsoft.com/office/drawing/2014/main" val="484237761"/>
                    </a:ext>
                  </a:extLst>
                </a:gridCol>
                <a:gridCol w="1474597">
                  <a:extLst>
                    <a:ext uri="{9D8B030D-6E8A-4147-A177-3AD203B41FA5}">
                      <a16:colId xmlns:a16="http://schemas.microsoft.com/office/drawing/2014/main" val="2332203151"/>
                    </a:ext>
                  </a:extLst>
                </a:gridCol>
                <a:gridCol w="1564577">
                  <a:extLst>
                    <a:ext uri="{9D8B030D-6E8A-4147-A177-3AD203B41FA5}">
                      <a16:colId xmlns:a16="http://schemas.microsoft.com/office/drawing/2014/main" val="3009064734"/>
                    </a:ext>
                  </a:extLst>
                </a:gridCol>
                <a:gridCol w="1992059">
                  <a:extLst>
                    <a:ext uri="{9D8B030D-6E8A-4147-A177-3AD203B41FA5}">
                      <a16:colId xmlns:a16="http://schemas.microsoft.com/office/drawing/2014/main" val="1825335951"/>
                    </a:ext>
                  </a:extLst>
                </a:gridCol>
                <a:gridCol w="1710627">
                  <a:extLst>
                    <a:ext uri="{9D8B030D-6E8A-4147-A177-3AD203B41FA5}">
                      <a16:colId xmlns:a16="http://schemas.microsoft.com/office/drawing/2014/main" val="1790187299"/>
                    </a:ext>
                  </a:extLst>
                </a:gridCol>
              </a:tblGrid>
              <a:tr h="688842">
                <a:tc>
                  <a:txBody>
                    <a:bodyPr/>
                    <a:lstStyle/>
                    <a:p>
                      <a:pPr algn="ctr"/>
                      <a:r>
                        <a:rPr lang="it-IT" sz="1700" b="1" dirty="0"/>
                        <a:t>Modello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1" dirty="0"/>
                        <a:t>Training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1" dirty="0" err="1"/>
                        <a:t>Epochs</a:t>
                      </a:r>
                      <a:endParaRPr lang="it-IT" sz="17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1" dirty="0"/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1" dirty="0"/>
                        <a:t>Training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1" dirty="0" err="1"/>
                        <a:t>Inference</a:t>
                      </a:r>
                      <a:r>
                        <a:rPr lang="it-IT" sz="1700" b="1" dirty="0"/>
                        <a:t>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1" dirty="0" err="1"/>
                        <a:t>Mean</a:t>
                      </a:r>
                      <a:r>
                        <a:rPr lang="it-IT" sz="1700" b="1" dirty="0"/>
                        <a:t> </a:t>
                      </a:r>
                      <a:r>
                        <a:rPr lang="it-IT" sz="1700" b="1" dirty="0" err="1"/>
                        <a:t>Avg</a:t>
                      </a:r>
                      <a:r>
                        <a:rPr lang="it-IT" sz="1700" b="1" dirty="0"/>
                        <a:t> Precision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1" dirty="0"/>
                        <a:t>@IoU=50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1" dirty="0" err="1"/>
                        <a:t>Mean</a:t>
                      </a:r>
                      <a:r>
                        <a:rPr lang="it-IT" sz="1700" b="1" dirty="0"/>
                        <a:t> </a:t>
                      </a:r>
                      <a:r>
                        <a:rPr lang="it-IT" sz="1700" b="1" dirty="0" err="1"/>
                        <a:t>Avg</a:t>
                      </a:r>
                      <a:r>
                        <a:rPr lang="it-IT" sz="1700" b="1" dirty="0"/>
                        <a:t> Recall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1" dirty="0"/>
                        <a:t>@IoU=50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528923"/>
                  </a:ext>
                </a:extLst>
              </a:tr>
              <a:tr h="644519">
                <a:tc>
                  <a:txBody>
                    <a:bodyPr/>
                    <a:lstStyle/>
                    <a:p>
                      <a:pPr algn="l"/>
                      <a:r>
                        <a:rPr lang="it-IT" sz="1700" b="0" dirty="0"/>
                        <a:t>SSD 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2.53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7.5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25.000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0.52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85%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449442"/>
                  </a:ext>
                </a:extLst>
              </a:tr>
              <a:tr h="644519">
                <a:tc>
                  <a:txBody>
                    <a:bodyPr/>
                    <a:lstStyle/>
                    <a:p>
                      <a:pPr algn="l"/>
                      <a:r>
                        <a:rPr lang="it-IT" sz="1700" b="0" dirty="0"/>
                        <a:t>SSD 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2.69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7.5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25.000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0.53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83%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157029"/>
                  </a:ext>
                </a:extLst>
              </a:tr>
              <a:tr h="644519">
                <a:tc>
                  <a:txBody>
                    <a:bodyPr/>
                    <a:lstStyle/>
                    <a:p>
                      <a:pPr algn="l"/>
                      <a:r>
                        <a:rPr lang="it-IT" sz="1700" b="0" dirty="0" err="1"/>
                        <a:t>EfficientDet</a:t>
                      </a:r>
                      <a:r>
                        <a:rPr lang="it-IT" sz="1700" b="0" dirty="0"/>
                        <a:t> 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2.04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25.000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0.49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173125"/>
                  </a:ext>
                </a:extLst>
              </a:tr>
              <a:tr h="6445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 err="1"/>
                        <a:t>EfficientDet</a:t>
                      </a:r>
                      <a:r>
                        <a:rPr lang="it-IT" sz="1700" b="0" dirty="0"/>
                        <a:t> 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2.05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25.000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0.51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38%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311826"/>
                  </a:ext>
                </a:extLst>
              </a:tr>
              <a:tr h="644519">
                <a:tc>
                  <a:txBody>
                    <a:bodyPr/>
                    <a:lstStyle/>
                    <a:p>
                      <a:pPr algn="l"/>
                      <a:r>
                        <a:rPr lang="it-IT" sz="1700" b="0" dirty="0" err="1"/>
                        <a:t>Faster</a:t>
                      </a:r>
                      <a:r>
                        <a:rPr lang="it-IT" sz="1700" b="0" dirty="0"/>
                        <a:t> R-CNN v1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4.16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7.5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25.000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0.40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52%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021622"/>
                  </a:ext>
                </a:extLst>
              </a:tr>
              <a:tr h="644519">
                <a:tc>
                  <a:txBody>
                    <a:bodyPr/>
                    <a:lstStyle/>
                    <a:p>
                      <a:pPr algn="l"/>
                      <a:r>
                        <a:rPr lang="it-IT" sz="1700" b="0" dirty="0" err="1"/>
                        <a:t>Faster</a:t>
                      </a:r>
                      <a:r>
                        <a:rPr lang="it-IT" sz="1700" b="0" dirty="0"/>
                        <a:t> R-CNN 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4.32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7.5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25.000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0.42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74%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0" dirty="0"/>
                        <a:t>24%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336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66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o 37">
            <a:extLst>
              <a:ext uri="{FF2B5EF4-FFF2-40B4-BE49-F238E27FC236}">
                <a16:creationId xmlns:a16="http://schemas.microsoft.com/office/drawing/2014/main" id="{2C844542-762C-4803-98CA-6B5B53CD2541}"/>
              </a:ext>
            </a:extLst>
          </p:cNvPr>
          <p:cNvGrpSpPr/>
          <p:nvPr/>
        </p:nvGrpSpPr>
        <p:grpSpPr>
          <a:xfrm>
            <a:off x="0" y="-20187"/>
            <a:ext cx="12192000" cy="6878187"/>
            <a:chOff x="0" y="-20187"/>
            <a:chExt cx="12192000" cy="6878187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31C4A2DF-4F68-4653-9A93-48AA84BE775B}"/>
                </a:ext>
              </a:extLst>
            </p:cNvPr>
            <p:cNvSpPr/>
            <p:nvPr/>
          </p:nvSpPr>
          <p:spPr>
            <a:xfrm>
              <a:off x="0" y="6188766"/>
              <a:ext cx="12192000" cy="669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Titolo 1">
              <a:extLst>
                <a:ext uri="{FF2B5EF4-FFF2-40B4-BE49-F238E27FC236}">
                  <a16:creationId xmlns:a16="http://schemas.microsoft.com/office/drawing/2014/main" id="{695B9BD4-A00C-4B17-B68F-1D4DF9CE5A37}"/>
                </a:ext>
              </a:extLst>
            </p:cNvPr>
            <p:cNvSpPr txBox="1">
              <a:spLocks/>
            </p:cNvSpPr>
            <p:nvPr/>
          </p:nvSpPr>
          <p:spPr>
            <a:xfrm>
              <a:off x="221972" y="-20187"/>
              <a:ext cx="11748055" cy="30033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3600" b="1" dirty="0">
                  <a:solidFill>
                    <a:srgbClr val="40749B"/>
                  </a:solidFill>
                </a:rPr>
                <a:t>Risultati: alcuni esempi di inferenza</a:t>
              </a: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611CD1CC-811F-423B-804D-55DE17BE3026}"/>
                </a:ext>
              </a:extLst>
            </p:cNvPr>
            <p:cNvCxnSpPr>
              <a:cxnSpLocks/>
            </p:cNvCxnSpPr>
            <p:nvPr/>
          </p:nvCxnSpPr>
          <p:spPr>
            <a:xfrm>
              <a:off x="164260" y="436551"/>
              <a:ext cx="11728174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9F83F32D-3427-4418-BBBB-2A5ED902DADC}"/>
                </a:ext>
              </a:extLst>
            </p:cNvPr>
            <p:cNvGrpSpPr/>
            <p:nvPr/>
          </p:nvGrpSpPr>
          <p:grpSpPr>
            <a:xfrm>
              <a:off x="1650443" y="443064"/>
              <a:ext cx="10241991" cy="2110948"/>
              <a:chOff x="-137787" y="1907018"/>
              <a:chExt cx="12329787" cy="3154306"/>
            </a:xfrm>
          </p:grpSpPr>
          <p:pic>
            <p:nvPicPr>
              <p:cNvPr id="16" name="Immagine 15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B79774F1-1508-1896-E70C-E64C3301D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9862" y="1907018"/>
                <a:ext cx="3172138" cy="3144933"/>
              </a:xfrm>
              <a:prstGeom prst="rect">
                <a:avLst/>
              </a:prstGeom>
            </p:spPr>
          </p:pic>
          <p:pic>
            <p:nvPicPr>
              <p:cNvPr id="11" name="Immagine 10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5C54807F-3E01-270B-F1B6-7991C9A8C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5129" y="1916391"/>
                <a:ext cx="3172138" cy="3144933"/>
              </a:xfrm>
              <a:prstGeom prst="rect">
                <a:avLst/>
              </a:prstGeom>
            </p:spPr>
          </p:pic>
          <p:pic>
            <p:nvPicPr>
              <p:cNvPr id="3" name="Immagine 2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72272A9B-1633-7D09-86B0-4F3214440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7787" y="1907018"/>
                <a:ext cx="3172129" cy="3144925"/>
              </a:xfrm>
              <a:prstGeom prst="rect">
                <a:avLst/>
              </a:prstGeom>
            </p:spPr>
          </p:pic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33002A4A-0DBC-9A40-CDD6-ACD3579FA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76937" y="1916391"/>
                <a:ext cx="3172138" cy="3144932"/>
              </a:xfrm>
              <a:prstGeom prst="rect">
                <a:avLst/>
              </a:prstGeom>
            </p:spPr>
          </p:pic>
        </p:grpSp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57068D7C-F95B-4D62-B316-1EFCD51E91DD}"/>
                </a:ext>
              </a:extLst>
            </p:cNvPr>
            <p:cNvGrpSpPr/>
            <p:nvPr/>
          </p:nvGrpSpPr>
          <p:grpSpPr>
            <a:xfrm>
              <a:off x="1665131" y="4666176"/>
              <a:ext cx="10227303" cy="2191824"/>
              <a:chOff x="-137787" y="1907018"/>
              <a:chExt cx="12329787" cy="3154305"/>
            </a:xfrm>
          </p:grpSpPr>
          <p:pic>
            <p:nvPicPr>
              <p:cNvPr id="33" name="Immagine 32">
                <a:extLst>
                  <a:ext uri="{FF2B5EF4-FFF2-40B4-BE49-F238E27FC236}">
                    <a16:creationId xmlns:a16="http://schemas.microsoft.com/office/drawing/2014/main" id="{FDE57FB4-B2B7-43D8-9FA4-4DE7AEDB3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19862" y="1907018"/>
                <a:ext cx="3172138" cy="3144932"/>
              </a:xfrm>
              <a:prstGeom prst="rect">
                <a:avLst/>
              </a:prstGeom>
            </p:spPr>
          </p:pic>
          <p:pic>
            <p:nvPicPr>
              <p:cNvPr id="34" name="Immagine 33">
                <a:extLst>
                  <a:ext uri="{FF2B5EF4-FFF2-40B4-BE49-F238E27FC236}">
                    <a16:creationId xmlns:a16="http://schemas.microsoft.com/office/drawing/2014/main" id="{4805F221-E89D-4762-BAD5-60C6DE085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05129" y="1916391"/>
                <a:ext cx="3172138" cy="3144932"/>
              </a:xfrm>
              <a:prstGeom prst="rect">
                <a:avLst/>
              </a:prstGeom>
            </p:spPr>
          </p:pic>
          <p:pic>
            <p:nvPicPr>
              <p:cNvPr id="35" name="Immagine 34">
                <a:extLst>
                  <a:ext uri="{FF2B5EF4-FFF2-40B4-BE49-F238E27FC236}">
                    <a16:creationId xmlns:a16="http://schemas.microsoft.com/office/drawing/2014/main" id="{9C6D8989-BC2A-4CAA-ABC3-97AFEDB02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37787" y="1907019"/>
                <a:ext cx="3172129" cy="3144923"/>
              </a:xfrm>
              <a:prstGeom prst="rect">
                <a:avLst/>
              </a:prstGeom>
            </p:spPr>
          </p:pic>
          <p:pic>
            <p:nvPicPr>
              <p:cNvPr id="36" name="Immagine 35">
                <a:extLst>
                  <a:ext uri="{FF2B5EF4-FFF2-40B4-BE49-F238E27FC236}">
                    <a16:creationId xmlns:a16="http://schemas.microsoft.com/office/drawing/2014/main" id="{205F0BF8-3C88-415F-9C1A-1795DD41D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76937" y="1916391"/>
                <a:ext cx="3172138" cy="3144932"/>
              </a:xfrm>
              <a:prstGeom prst="rect">
                <a:avLst/>
              </a:prstGeom>
            </p:spPr>
          </p:pic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C7403AA6-54A4-4AF4-AEB8-3ED14876CCFD}"/>
                </a:ext>
              </a:extLst>
            </p:cNvPr>
            <p:cNvGrpSpPr/>
            <p:nvPr/>
          </p:nvGrpSpPr>
          <p:grpSpPr>
            <a:xfrm>
              <a:off x="1665131" y="2416713"/>
              <a:ext cx="10227303" cy="4275088"/>
              <a:chOff x="-137787" y="1907018"/>
              <a:chExt cx="12329787" cy="5634509"/>
            </a:xfrm>
          </p:grpSpPr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DC35C2FD-C097-464E-8AD5-04BEBDF8528E}"/>
                  </a:ext>
                </a:extLst>
              </p:cNvPr>
              <p:cNvGrpSpPr/>
              <p:nvPr/>
            </p:nvGrpSpPr>
            <p:grpSpPr>
              <a:xfrm>
                <a:off x="-137787" y="1907018"/>
                <a:ext cx="12329787" cy="3154305"/>
                <a:chOff x="-137787" y="1907018"/>
                <a:chExt cx="12329787" cy="3154305"/>
              </a:xfrm>
            </p:grpSpPr>
            <p:pic>
              <p:nvPicPr>
                <p:cNvPr id="28" name="Immagine 27">
                  <a:extLst>
                    <a:ext uri="{FF2B5EF4-FFF2-40B4-BE49-F238E27FC236}">
                      <a16:creationId xmlns:a16="http://schemas.microsoft.com/office/drawing/2014/main" id="{C0E99AE0-D3C9-48E7-8FEA-36082012CC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137787" y="1907019"/>
                  <a:ext cx="3172129" cy="3144923"/>
                </a:xfrm>
                <a:prstGeom prst="rect">
                  <a:avLst/>
                </a:prstGeom>
              </p:spPr>
            </p:pic>
            <p:pic>
              <p:nvPicPr>
                <p:cNvPr id="29" name="Immagine 28">
                  <a:extLst>
                    <a:ext uri="{FF2B5EF4-FFF2-40B4-BE49-F238E27FC236}">
                      <a16:creationId xmlns:a16="http://schemas.microsoft.com/office/drawing/2014/main" id="{F20E3044-EC2E-4E6B-8C9E-22E06A30A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05129" y="1916391"/>
                  <a:ext cx="3172138" cy="3144932"/>
                </a:xfrm>
                <a:prstGeom prst="rect">
                  <a:avLst/>
                </a:prstGeom>
              </p:spPr>
            </p:pic>
            <p:pic>
              <p:nvPicPr>
                <p:cNvPr id="30" name="Immagine 29">
                  <a:extLst>
                    <a:ext uri="{FF2B5EF4-FFF2-40B4-BE49-F238E27FC236}">
                      <a16:creationId xmlns:a16="http://schemas.microsoft.com/office/drawing/2014/main" id="{5085D04A-CB2A-4BFB-8A8F-FC4E6912C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976937" y="1916391"/>
                  <a:ext cx="3172138" cy="3144932"/>
                </a:xfrm>
                <a:prstGeom prst="rect">
                  <a:avLst/>
                </a:prstGeom>
              </p:spPr>
            </p:pic>
            <p:pic>
              <p:nvPicPr>
                <p:cNvPr id="31" name="Immagine 30">
                  <a:extLst>
                    <a:ext uri="{FF2B5EF4-FFF2-40B4-BE49-F238E27FC236}">
                      <a16:creationId xmlns:a16="http://schemas.microsoft.com/office/drawing/2014/main" id="{C55DE403-97CF-46BA-9BC4-F544F93651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019862" y="1907018"/>
                  <a:ext cx="3172138" cy="3144932"/>
                </a:xfrm>
                <a:prstGeom prst="rect">
                  <a:avLst/>
                </a:prstGeom>
              </p:spPr>
            </p:pic>
          </p:grpSp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0F2D8566-9BF1-4022-A098-F0C82660A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769" y="3571971"/>
                <a:ext cx="1401659" cy="1307847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FD23432B-6D84-40F0-AF1D-A8B4B86EA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27074" y="6234287"/>
                <a:ext cx="1540937" cy="1307240"/>
              </a:xfrm>
              <a:prstGeom prst="rect">
                <a:avLst/>
              </a:prstGeom>
            </p:spPr>
          </p:pic>
        </p:grpSp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070F1C0-3DCE-4B81-B764-A3FD8439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47265" y="1416432"/>
              <a:ext cx="1225390" cy="975876"/>
            </a:xfrm>
            <a:prstGeom prst="rect">
              <a:avLst/>
            </a:prstGeom>
          </p:spPr>
        </p:pic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624762-E5B3-42A5-88A2-FD204FCDBBF0}"/>
              </a:ext>
            </a:extLst>
          </p:cNvPr>
          <p:cNvSpPr txBox="1"/>
          <p:nvPr/>
        </p:nvSpPr>
        <p:spPr>
          <a:xfrm>
            <a:off x="475368" y="1264566"/>
            <a:ext cx="103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SSD v2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8BCD1C6-FB41-47D3-B81F-EE4253627EDB}"/>
              </a:ext>
            </a:extLst>
          </p:cNvPr>
          <p:cNvSpPr txBox="1"/>
          <p:nvPr/>
        </p:nvSpPr>
        <p:spPr>
          <a:xfrm>
            <a:off x="119127" y="3392535"/>
            <a:ext cx="1496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F-RCNN v2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4AF9D1A-3367-4E22-9678-15064B0DB308}"/>
              </a:ext>
            </a:extLst>
          </p:cNvPr>
          <p:cNvSpPr txBox="1"/>
          <p:nvPr/>
        </p:nvSpPr>
        <p:spPr>
          <a:xfrm>
            <a:off x="492627" y="5469122"/>
            <a:ext cx="998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ED v2</a:t>
            </a:r>
          </a:p>
        </p:txBody>
      </p:sp>
    </p:spTree>
    <p:extLst>
      <p:ext uri="{BB962C8B-B14F-4D97-AF65-F5344CB8AC3E}">
        <p14:creationId xmlns:p14="http://schemas.microsoft.com/office/powerpoint/2010/main" val="1626980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Conclusioni e Discussioni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534526-6406-4775-925D-D62E6E34BEFE}"/>
              </a:ext>
            </a:extLst>
          </p:cNvPr>
          <p:cNvSpPr txBox="1"/>
          <p:nvPr/>
        </p:nvSpPr>
        <p:spPr>
          <a:xfrm>
            <a:off x="231913" y="724108"/>
            <a:ext cx="117281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Come visto, abbiamo allenato 3 modelli di </a:t>
            </a:r>
            <a:r>
              <a:rPr lang="it-IT" sz="2000" dirty="0" err="1"/>
              <a:t>object</a:t>
            </a:r>
            <a:r>
              <a:rPr lang="it-IT" sz="2000" dirty="0"/>
              <a:t> </a:t>
            </a:r>
            <a:r>
              <a:rPr lang="it-IT" sz="2000" dirty="0" err="1"/>
              <a:t>detection</a:t>
            </a:r>
            <a:r>
              <a:rPr lang="it-IT" sz="2000" dirty="0"/>
              <a:t> differenti ottenendo prestazioni discrete e spesso molto diverse tra loro.</a:t>
            </a:r>
          </a:p>
          <a:p>
            <a:endParaRPr lang="it-IT" sz="2000" dirty="0"/>
          </a:p>
          <a:p>
            <a:r>
              <a:rPr lang="it-IT" sz="2000" dirty="0"/>
              <a:t>Le metriche riportate fanno riferimento all’ IoU@50,  mentre i risultati per IoU@75 o IoU@95 non sono eccezionali.</a:t>
            </a:r>
          </a:p>
          <a:p>
            <a:endParaRPr lang="it-IT" sz="2000" dirty="0"/>
          </a:p>
          <a:p>
            <a:r>
              <a:rPr lang="it-IT" sz="2000" dirty="0"/>
              <a:t>Tuttavia, considerando un utilizzo della rete come supporto al medico professionista, ci si può accontentare anche dei risultati ottenuti.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9443370-909D-4020-9136-B9FED6EBF1FC}"/>
              </a:ext>
            </a:extLst>
          </p:cNvPr>
          <p:cNvCxnSpPr/>
          <p:nvPr/>
        </p:nvCxnSpPr>
        <p:spPr>
          <a:xfrm>
            <a:off x="483576" y="3645344"/>
            <a:ext cx="474785" cy="0"/>
          </a:xfrm>
          <a:prstGeom prst="straightConnector1">
            <a:avLst/>
          </a:prstGeom>
          <a:ln w="38100">
            <a:solidFill>
              <a:srgbClr val="4074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E8926E-6384-4B30-9F38-8CB0D734F791}"/>
              </a:ext>
            </a:extLst>
          </p:cNvPr>
          <p:cNvSpPr txBox="1"/>
          <p:nvPr/>
        </p:nvSpPr>
        <p:spPr>
          <a:xfrm>
            <a:off x="958361" y="3322179"/>
            <a:ext cx="7578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 </a:t>
            </a:r>
            <a:r>
              <a:rPr lang="it-IT" dirty="0" err="1"/>
              <a:t>bbox</a:t>
            </a:r>
            <a:r>
              <a:rPr lang="it-IT" dirty="0"/>
              <a:t> che copre al 50% il </a:t>
            </a:r>
            <a:r>
              <a:rPr lang="it-IT" dirty="0" err="1"/>
              <a:t>groundtruth</a:t>
            </a:r>
            <a:r>
              <a:rPr lang="it-IT" dirty="0"/>
              <a:t> riesce comunque a dirigere l’occhio del medico verso l’area di interesse.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3B8DAA5-64C6-4D45-9FBE-E968D27E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31" y="3079883"/>
            <a:ext cx="3170195" cy="314580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E0DBD5-A913-46F0-B204-B48EB7BBFAC7}"/>
              </a:ext>
            </a:extLst>
          </p:cNvPr>
          <p:cNvSpPr txBox="1"/>
          <p:nvPr/>
        </p:nvSpPr>
        <p:spPr>
          <a:xfrm>
            <a:off x="231913" y="4113915"/>
            <a:ext cx="8052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In conclusione:</a:t>
            </a:r>
          </a:p>
          <a:p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modello con miglior rapporto performance/</a:t>
            </a:r>
            <a:r>
              <a:rPr lang="it-IT" dirty="0" err="1"/>
              <a:t>inference</a:t>
            </a:r>
            <a:r>
              <a:rPr lang="it-IT" dirty="0"/>
              <a:t> time: </a:t>
            </a:r>
            <a:r>
              <a:rPr lang="it-IT" dirty="0" err="1"/>
              <a:t>EfficientDet</a:t>
            </a:r>
            <a:r>
              <a:rPr lang="it-IT" dirty="0"/>
              <a:t>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modello con performance migliori: SSD v1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modello con </a:t>
            </a:r>
            <a:r>
              <a:rPr lang="it-IT" dirty="0" err="1"/>
              <a:t>inference</a:t>
            </a:r>
            <a:r>
              <a:rPr lang="it-IT" dirty="0"/>
              <a:t> time minore: </a:t>
            </a:r>
            <a:r>
              <a:rPr lang="it-IT" dirty="0" err="1"/>
              <a:t>Faster</a:t>
            </a:r>
            <a:r>
              <a:rPr lang="it-IT" dirty="0"/>
              <a:t> R-CNN v2</a:t>
            </a:r>
          </a:p>
        </p:txBody>
      </p:sp>
    </p:spTree>
    <p:extLst>
      <p:ext uri="{BB962C8B-B14F-4D97-AF65-F5344CB8AC3E}">
        <p14:creationId xmlns:p14="http://schemas.microsoft.com/office/powerpoint/2010/main" val="88438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Conclusioni e Discussioni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534526-6406-4775-925D-D62E6E34BEFE}"/>
              </a:ext>
            </a:extLst>
          </p:cNvPr>
          <p:cNvSpPr txBox="1"/>
          <p:nvPr/>
        </p:nvSpPr>
        <p:spPr>
          <a:xfrm>
            <a:off x="231913" y="1116215"/>
            <a:ext cx="1172817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Limiti del lavoro svolto: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Training su </a:t>
            </a:r>
            <a:r>
              <a:rPr lang="it-IT" sz="2400" dirty="0" err="1"/>
              <a:t>Colab</a:t>
            </a:r>
            <a:r>
              <a:rPr lang="it-IT" sz="2400" dirty="0"/>
              <a:t> problematico per via dei limiti d’utilizzo della piattaforma.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Utilizzando l’API, grande mole di parametri da configurare.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Molti dei parametri non sono ben documentati, rendendo difficile capire il loro impatto sul modello.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Dataset di </a:t>
            </a:r>
            <a:r>
              <a:rPr lang="it-IT" sz="2400" dirty="0" err="1"/>
              <a:t>validation</a:t>
            </a:r>
            <a:r>
              <a:rPr lang="it-IT" sz="2400" dirty="0"/>
              <a:t> non omogeneo rispetto a quello di test e </a:t>
            </a:r>
            <a:r>
              <a:rPr lang="it-IT" sz="2400" dirty="0" err="1"/>
              <a:t>train</a:t>
            </a:r>
            <a:r>
              <a:rPr lang="it-IT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Conseguenza del punto precedente, era la sensazione di essere completamente fuori strada nell’effettuare i primi test con le reti.</a:t>
            </a:r>
          </a:p>
        </p:txBody>
      </p:sp>
    </p:spTree>
    <p:extLst>
      <p:ext uri="{BB962C8B-B14F-4D97-AF65-F5344CB8AC3E}">
        <p14:creationId xmlns:p14="http://schemas.microsoft.com/office/powerpoint/2010/main" val="147150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Conclusioni e Discussioni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534526-6406-4775-925D-D62E6E34BEFE}"/>
              </a:ext>
            </a:extLst>
          </p:cNvPr>
          <p:cNvSpPr txBox="1"/>
          <p:nvPr/>
        </p:nvSpPr>
        <p:spPr>
          <a:xfrm>
            <a:off x="231913" y="1081455"/>
            <a:ext cx="1172817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Sviluppi futuri:</a:t>
            </a:r>
          </a:p>
          <a:p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Come si evince dai plot, per alcune reti, ad esempio la </a:t>
            </a:r>
            <a:r>
              <a:rPr lang="it-IT" sz="2400" dirty="0" err="1"/>
              <a:t>Faster</a:t>
            </a:r>
            <a:r>
              <a:rPr lang="it-IT" sz="2400" dirty="0"/>
              <a:t> R-CNN v1, avendo a disposizione dei tempi di training più lunghi si sarebbero potuti ottenere con molta probabilità dei risultati migliori.</a:t>
            </a:r>
          </a:p>
          <a:p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Un’alternativa per migliorare le performance sul dataset di </a:t>
            </a:r>
            <a:r>
              <a:rPr lang="it-IT" sz="2400" dirty="0" err="1"/>
              <a:t>validation</a:t>
            </a:r>
            <a:r>
              <a:rPr lang="it-IT" sz="2400" dirty="0"/>
              <a:t> può essere quella di integrare </a:t>
            </a:r>
            <a:r>
              <a:rPr lang="it-IT" sz="2400" dirty="0" err="1"/>
              <a:t>randomicamente</a:t>
            </a:r>
            <a:r>
              <a:rPr lang="it-IT" sz="2400" dirty="0"/>
              <a:t> (rispetto al paziente) alcune delle immagini nel dataset di </a:t>
            </a:r>
            <a:r>
              <a:rPr lang="it-IT" sz="2400" dirty="0" err="1"/>
              <a:t>train</a:t>
            </a:r>
            <a:r>
              <a:rPr lang="it-IT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Implementare una pipeline di inferenza in tempo reale come fatto nel paper di riferimento.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Implementare altre architetture negli esperimenti non presente nei modelli dell’API di OD di </a:t>
            </a:r>
            <a:r>
              <a:rPr lang="it-IT" sz="2400" dirty="0" err="1"/>
              <a:t>Tensorflow</a:t>
            </a:r>
            <a:r>
              <a:rPr lang="it-IT" sz="2400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04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Introduzione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5C218-75A5-4F63-862E-3495ED4491FF}"/>
              </a:ext>
            </a:extLst>
          </p:cNvPr>
          <p:cNvSpPr txBox="1"/>
          <p:nvPr/>
        </p:nvSpPr>
        <p:spPr>
          <a:xfrm>
            <a:off x="212032" y="1192695"/>
            <a:ext cx="117480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Le immagini biomedicali, risultano molto complesse da elaborare nell’ambito della computer vision.</a:t>
            </a:r>
          </a:p>
          <a:p>
            <a:endParaRPr lang="it-IT" sz="2400" dirty="0"/>
          </a:p>
          <a:p>
            <a:r>
              <a:rPr lang="it-IT" sz="2400" dirty="0"/>
              <a:t>Nel nostro caso specifico, queste complessità derivano da:</a:t>
            </a:r>
          </a:p>
          <a:p>
            <a:pPr lvl="1"/>
            <a:endParaRPr lang="it-I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Illuminazione non uniforme nell’immagine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Scarso contrasto tra i vasi su cui identificare la stenosi e i tessuti circostanti</a:t>
            </a:r>
          </a:p>
          <a:p>
            <a:pPr lvl="1"/>
            <a:endParaRPr lang="it-I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L’oggetto di cui fare la detection si trova in un vaso con una struttura complessa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Sovrapposizione di altri vasi in background con intensità non omogenee</a:t>
            </a:r>
          </a:p>
        </p:txBody>
      </p:sp>
    </p:spTree>
    <p:extLst>
      <p:ext uri="{BB962C8B-B14F-4D97-AF65-F5344CB8AC3E}">
        <p14:creationId xmlns:p14="http://schemas.microsoft.com/office/powerpoint/2010/main" val="106534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412150" y="2485675"/>
            <a:ext cx="7367700" cy="9433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600" b="1" dirty="0">
                <a:solidFill>
                  <a:srgbClr val="40749B"/>
                </a:solidFill>
              </a:rPr>
              <a:t>Grazie dell’attenzione.</a:t>
            </a:r>
          </a:p>
        </p:txBody>
      </p:sp>
    </p:spTree>
    <p:extLst>
      <p:ext uri="{BB962C8B-B14F-4D97-AF65-F5344CB8AC3E}">
        <p14:creationId xmlns:p14="http://schemas.microsoft.com/office/powerpoint/2010/main" val="3663358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Preparazione del dataset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5C218-75A5-4F63-862E-3495ED4491FF}"/>
              </a:ext>
            </a:extLst>
          </p:cNvPr>
          <p:cNvSpPr txBox="1"/>
          <p:nvPr/>
        </p:nvSpPr>
        <p:spPr>
          <a:xfrm>
            <a:off x="212031" y="861464"/>
            <a:ext cx="11748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primo step per lavorare con i modelli della Object Detection API (ODA) di Tensorflow è trasformare il dataset nel formato TF Record.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31E0373-0AA1-4D3E-A828-B704E82AAF6D}"/>
              </a:ext>
            </a:extLst>
          </p:cNvPr>
          <p:cNvCxnSpPr>
            <a:cxnSpLocks/>
          </p:cNvCxnSpPr>
          <p:nvPr/>
        </p:nvCxnSpPr>
        <p:spPr>
          <a:xfrm>
            <a:off x="231909" y="2817139"/>
            <a:ext cx="410817" cy="0"/>
          </a:xfrm>
          <a:prstGeom prst="straightConnector1">
            <a:avLst/>
          </a:prstGeom>
          <a:ln w="76200">
            <a:solidFill>
              <a:srgbClr val="4074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9EE5D4-3CA3-4973-B5E8-0C41B905B628}"/>
              </a:ext>
            </a:extLst>
          </p:cNvPr>
          <p:cNvSpPr txBox="1"/>
          <p:nvPr/>
        </p:nvSpPr>
        <p:spPr>
          <a:xfrm>
            <a:off x="231913" y="1684093"/>
            <a:ext cx="1162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Un TF Record rappresenta l’intero dataset codificato sequenzialmente in uno o più file binari.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5B75F4-7E20-4A18-B0AB-194F39F89219}"/>
              </a:ext>
            </a:extLst>
          </p:cNvPr>
          <p:cNvSpPr txBox="1"/>
          <p:nvPr/>
        </p:nvSpPr>
        <p:spPr>
          <a:xfrm>
            <a:off x="622848" y="2687134"/>
            <a:ext cx="11065565" cy="266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it-IT" sz="2200" dirty="0"/>
              <a:t>Usare questa codifica presenta diversi vantaggi:</a:t>
            </a:r>
          </a:p>
          <a:p>
            <a:pPr>
              <a:lnSpc>
                <a:spcPts val="2000"/>
              </a:lnSpc>
            </a:pPr>
            <a:endParaRPr lang="it-IT" sz="2200" dirty="0"/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Il dataset codificato in binario occuperà meno spazio su disco</a:t>
            </a: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Si può leggere dal file solo ciò che serve (es. un solo batch)</a:t>
            </a: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Si può eseguire lo sharding del dataset in più TF Records in modo da leggerli in parallelo</a:t>
            </a: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it-IT" sz="2200" dirty="0"/>
              <a:t>Vantaggiosi in ambienti con RAM limitata, non è necessario caricare l’intero file in memoria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E14ECD7-A896-48D3-9569-73955F185BFA}"/>
              </a:ext>
            </a:extLst>
          </p:cNvPr>
          <p:cNvSpPr txBox="1"/>
          <p:nvPr/>
        </p:nvSpPr>
        <p:spPr>
          <a:xfrm>
            <a:off x="231914" y="5533563"/>
            <a:ext cx="11622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/>
              <a:t>Piccolo svantaggio</a:t>
            </a:r>
            <a:r>
              <a:rPr lang="it-IT" sz="2000" dirty="0"/>
              <a:t>: convertire il dataset in TF Record è un’operazione da fare a priori e per dataset molto grandi può richiedere molte ore</a:t>
            </a:r>
          </a:p>
        </p:txBody>
      </p:sp>
    </p:spTree>
    <p:extLst>
      <p:ext uri="{BB962C8B-B14F-4D97-AF65-F5344CB8AC3E}">
        <p14:creationId xmlns:p14="http://schemas.microsoft.com/office/powerpoint/2010/main" val="821909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Preparazione del dataset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5C218-75A5-4F63-862E-3495ED4491FF}"/>
              </a:ext>
            </a:extLst>
          </p:cNvPr>
          <p:cNvSpPr txBox="1"/>
          <p:nvPr/>
        </p:nvSpPr>
        <p:spPr>
          <a:xfrm>
            <a:off x="212031" y="1168749"/>
            <a:ext cx="1174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Tramite l’aiuto di uno script, effettuiamo quindi l’encoding del dataset in TF Record.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1ADDB08-D5AC-1F4F-DBCD-1076799790C8}"/>
              </a:ext>
            </a:extLst>
          </p:cNvPr>
          <p:cNvGrpSpPr/>
          <p:nvPr/>
        </p:nvGrpSpPr>
        <p:grpSpPr>
          <a:xfrm>
            <a:off x="2943640" y="2023618"/>
            <a:ext cx="6324600" cy="2044700"/>
            <a:chOff x="2971800" y="2245537"/>
            <a:chExt cx="6324600" cy="204470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16314B7B-7AC4-1AC5-25D0-7C5CFB098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1800" y="2245537"/>
              <a:ext cx="6248400" cy="2044700"/>
            </a:xfrm>
            <a:prstGeom prst="rect">
              <a:avLst/>
            </a:prstGeom>
          </p:spPr>
        </p:pic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87AE5623-7C83-D57A-7267-91CD2569E18E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99" y="3898554"/>
              <a:ext cx="2244068" cy="0"/>
            </a:xfrm>
            <a:prstGeom prst="straightConnector1">
              <a:avLst/>
            </a:prstGeom>
            <a:ln w="47625">
              <a:solidFill>
                <a:srgbClr val="40749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65AEE6F6-593A-EEC9-E95D-E647C2EDC7CF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99" y="2685617"/>
              <a:ext cx="2244068" cy="0"/>
            </a:xfrm>
            <a:prstGeom prst="straightConnector1">
              <a:avLst/>
            </a:prstGeom>
            <a:ln w="47625">
              <a:solidFill>
                <a:srgbClr val="40749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0A60C27C-FD44-8907-A689-0764804386CE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99" y="3267887"/>
              <a:ext cx="2244068" cy="0"/>
            </a:xfrm>
            <a:prstGeom prst="straightConnector1">
              <a:avLst/>
            </a:prstGeom>
            <a:ln w="47625">
              <a:solidFill>
                <a:srgbClr val="40749B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302E4E3-7D91-7F5F-FA03-467E4FF127D6}"/>
                </a:ext>
              </a:extLst>
            </p:cNvPr>
            <p:cNvSpPr txBox="1"/>
            <p:nvPr/>
          </p:nvSpPr>
          <p:spPr>
            <a:xfrm>
              <a:off x="7094950" y="3047058"/>
              <a:ext cx="2201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err="1"/>
                <a:t>train.record</a:t>
              </a:r>
              <a:endParaRPr lang="it-IT" sz="2000" b="1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A6733470-AB57-501F-EF4B-B7580ECF8160}"/>
                </a:ext>
              </a:extLst>
            </p:cNvPr>
            <p:cNvSpPr txBox="1"/>
            <p:nvPr/>
          </p:nvSpPr>
          <p:spPr>
            <a:xfrm>
              <a:off x="7094950" y="3657009"/>
              <a:ext cx="2201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err="1"/>
                <a:t>validation.record</a:t>
              </a:r>
              <a:endParaRPr lang="it-IT" sz="2000" b="1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FDC6CCAB-7C00-FEAD-04C3-72226EDEF5D3}"/>
                </a:ext>
              </a:extLst>
            </p:cNvPr>
            <p:cNvSpPr txBox="1"/>
            <p:nvPr/>
          </p:nvSpPr>
          <p:spPr>
            <a:xfrm>
              <a:off x="7094950" y="2435081"/>
              <a:ext cx="2201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err="1"/>
                <a:t>test.record</a:t>
              </a:r>
              <a:endParaRPr lang="it-IT" sz="2000" b="1" dirty="0"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DF71B9-7477-00D5-AAE6-DFA3F540DFF7}"/>
              </a:ext>
            </a:extLst>
          </p:cNvPr>
          <p:cNvSpPr txBox="1"/>
          <p:nvPr/>
        </p:nvSpPr>
        <p:spPr>
          <a:xfrm>
            <a:off x="231913" y="4519715"/>
            <a:ext cx="11748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Otteniamo, quindi, un TF Record per ogni set del dataset di partenza.</a:t>
            </a:r>
          </a:p>
          <a:p>
            <a:endParaRPr lang="it-IT" sz="2400" dirty="0"/>
          </a:p>
          <a:p>
            <a:r>
              <a:rPr lang="it-IT" sz="2400" dirty="0"/>
              <a:t>Nel nostro caso non abbiamo effettuato lo </a:t>
            </a:r>
            <a:r>
              <a:rPr lang="it-IT" sz="2400" dirty="0" err="1"/>
              <a:t>sharding</a:t>
            </a:r>
            <a:r>
              <a:rPr lang="it-IT" sz="2400" dirty="0"/>
              <a:t> dato che avremmo lavorato esclusivamente con singolo </a:t>
            </a:r>
            <a:r>
              <a:rPr lang="it-IT" sz="2400" dirty="0" err="1"/>
              <a:t>host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3948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V1: configurazione del modello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6B120C7A-883A-409F-B613-ED189373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692658"/>
              </p:ext>
            </p:extLst>
          </p:nvPr>
        </p:nvGraphicFramePr>
        <p:xfrm>
          <a:off x="706767" y="1103563"/>
          <a:ext cx="10778466" cy="465087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177174">
                  <a:extLst>
                    <a:ext uri="{9D8B030D-6E8A-4147-A177-3AD203B41FA5}">
                      <a16:colId xmlns:a16="http://schemas.microsoft.com/office/drawing/2014/main" val="124361397"/>
                    </a:ext>
                  </a:extLst>
                </a:gridCol>
                <a:gridCol w="7601292">
                  <a:extLst>
                    <a:ext uri="{9D8B030D-6E8A-4147-A177-3AD203B41FA5}">
                      <a16:colId xmlns:a16="http://schemas.microsoft.com/office/drawing/2014/main" val="4047515856"/>
                    </a:ext>
                  </a:extLst>
                </a:gridCol>
              </a:tblGrid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Nome del 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Efficientdet</a:t>
                      </a:r>
                      <a:r>
                        <a:rPr lang="it-IT" dirty="0"/>
                        <a:t> D0 512x512 – Versione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865138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76496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Train 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663853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</a:t>
                      </a:r>
                      <a:r>
                        <a:rPr lang="it-IT" b="1" dirty="0" err="1"/>
                        <a:t>Epochs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7.5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76711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Optimizer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Momentum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optimizer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048415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Tipologia 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Manual step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25379"/>
                  </a:ext>
                </a:extLst>
              </a:tr>
              <a:tr h="104906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0:               3e-3</a:t>
                      </a:r>
                    </a:p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15.000:     3e-4</a:t>
                      </a:r>
                    </a:p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20.000:     1e-5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00578"/>
                  </a:ext>
                </a:extLst>
              </a:tr>
              <a:tr h="104906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Data </a:t>
                      </a:r>
                      <a:r>
                        <a:rPr lang="it-IT" b="1" dirty="0" err="1"/>
                        <a:t>augmentations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horizontal</a:t>
                      </a:r>
                      <a:r>
                        <a:rPr lang="it-IT" dirty="0"/>
                        <a:t> flip:           </a:t>
                      </a:r>
                      <a:r>
                        <a:rPr lang="it-IT" dirty="0" err="1"/>
                        <a:t>probability</a:t>
                      </a:r>
                      <a:r>
                        <a:rPr lang="it-IT" dirty="0"/>
                        <a:t> = 0.3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brightness</a:t>
                      </a:r>
                      <a:r>
                        <a:rPr lang="it-IT" dirty="0"/>
                        <a:t>:   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 = 0.2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contrast</a:t>
                      </a:r>
                      <a:r>
                        <a:rPr lang="it-IT" dirty="0"/>
                        <a:t>:         </a:t>
                      </a:r>
                      <a:r>
                        <a:rPr lang="it-IT" dirty="0" err="1"/>
                        <a:t>min_delta</a:t>
                      </a:r>
                      <a:r>
                        <a:rPr lang="it-IT" dirty="0"/>
                        <a:t>   = 0.8 ;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= 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09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904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V1: plot delle </a:t>
            </a:r>
            <a:r>
              <a:rPr lang="it-IT" sz="4000" b="1" dirty="0" err="1">
                <a:solidFill>
                  <a:srgbClr val="40749B"/>
                </a:solidFill>
              </a:rPr>
              <a:t>loss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4" y="820202"/>
            <a:ext cx="12130909" cy="55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68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V1: plot della </a:t>
            </a:r>
            <a:r>
              <a:rPr lang="it-IT" sz="4000" b="1" dirty="0" err="1">
                <a:solidFill>
                  <a:srgbClr val="40749B"/>
                </a:solidFill>
              </a:rPr>
              <a:t>precision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227B2F4-85EE-4FC2-A840-DFA68936D38D}"/>
              </a:ext>
            </a:extLst>
          </p:cNvPr>
          <p:cNvGrpSpPr/>
          <p:nvPr/>
        </p:nvGrpSpPr>
        <p:grpSpPr>
          <a:xfrm>
            <a:off x="54024" y="820202"/>
            <a:ext cx="12064069" cy="5547467"/>
            <a:chOff x="54024" y="820202"/>
            <a:chExt cx="12064069" cy="5547467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FBBE967-A66F-000D-BB6E-F91B03FB0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024" y="820202"/>
              <a:ext cx="12064069" cy="5547467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96670541-3F23-45FF-939A-E1BB5D354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282198"/>
              <a:ext cx="236846" cy="166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888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V1: plot della recall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24" y="832949"/>
            <a:ext cx="12064069" cy="55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3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V1: performance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1E54F2B7-77AB-7FCC-3000-5C2E5C4FA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461960"/>
              </p:ext>
            </p:extLst>
          </p:nvPr>
        </p:nvGraphicFramePr>
        <p:xfrm>
          <a:off x="231913" y="907930"/>
          <a:ext cx="11728174" cy="5459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741167825"/>
                    </a:ext>
                  </a:extLst>
                </a:gridCol>
                <a:gridCol w="7613374">
                  <a:extLst>
                    <a:ext uri="{9D8B030D-6E8A-4147-A177-3AD203B41FA5}">
                      <a16:colId xmlns:a16="http://schemas.microsoft.com/office/drawing/2014/main" val="3808732861"/>
                    </a:ext>
                  </a:extLst>
                </a:gridCol>
              </a:tblGrid>
              <a:tr h="146830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Efficientdet</a:t>
                      </a:r>
                      <a:r>
                        <a:rPr lang="it-IT" dirty="0"/>
                        <a:t> D0 512x512 – Versione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2892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Best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48084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Training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506014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49723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1.07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7491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0.48 – 48%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94661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0.14 – 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30031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 – 30%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3537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0.02 – 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92399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0.004 – 0,4%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80747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0.02 – 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40734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Mean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inference</a:t>
                      </a:r>
                      <a:r>
                        <a:rPr lang="it-IT" b="1" dirty="0"/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0.49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4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958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V1: alcuni esempi di inferenza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9774F1-1508-1896-E70C-E64C3301D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62" y="1907018"/>
            <a:ext cx="3172138" cy="314493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55094FB-6731-AA41-AEED-B4D31FB0F472}"/>
              </a:ext>
            </a:extLst>
          </p:cNvPr>
          <p:cNvSpPr txBox="1"/>
          <p:nvPr/>
        </p:nvSpPr>
        <p:spPr>
          <a:xfrm>
            <a:off x="3121685" y="5155664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Stenosi molto difficile da rilevare anche manualmente.</a:t>
            </a:r>
          </a:p>
          <a:p>
            <a:r>
              <a:rPr lang="it-IT" dirty="0"/>
              <a:t>Contrasto scarsissimo con lo sfondo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C640A4-D134-DC7C-243B-B71A14573AFC}"/>
              </a:ext>
            </a:extLst>
          </p:cNvPr>
          <p:cNvSpPr txBox="1"/>
          <p:nvPr/>
        </p:nvSpPr>
        <p:spPr>
          <a:xfrm>
            <a:off x="9236418" y="5155665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vaso non presenta il tipico schiacciamento che troviamo nella maggior parte delle stenosi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1F9357A-2CFE-400B-9B79-A8FDE90422BD}"/>
              </a:ext>
            </a:extLst>
          </p:cNvPr>
          <p:cNvGrpSpPr/>
          <p:nvPr/>
        </p:nvGrpSpPr>
        <p:grpSpPr>
          <a:xfrm>
            <a:off x="2905129" y="1916391"/>
            <a:ext cx="3172138" cy="3144933"/>
            <a:chOff x="2905129" y="1916391"/>
            <a:chExt cx="3172138" cy="3144933"/>
          </a:xfrm>
        </p:grpSpPr>
        <p:pic>
          <p:nvPicPr>
            <p:cNvPr id="11" name="Immagine 10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5C54807F-3E01-270B-F1B6-7991C9A8C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129" y="1916391"/>
              <a:ext cx="3172138" cy="3144933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F5651AA4-D9B9-4433-A7C4-1A9D833DA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8214" y="3607963"/>
              <a:ext cx="1368723" cy="1234461"/>
            </a:xfrm>
            <a:prstGeom prst="rect">
              <a:avLst/>
            </a:prstGeom>
          </p:spPr>
        </p:pic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33914E39-C2A4-4AF7-8C2A-C768646ED0C9}"/>
              </a:ext>
            </a:extLst>
          </p:cNvPr>
          <p:cNvGrpSpPr/>
          <p:nvPr/>
        </p:nvGrpSpPr>
        <p:grpSpPr>
          <a:xfrm>
            <a:off x="-137787" y="1907018"/>
            <a:ext cx="3172129" cy="3144925"/>
            <a:chOff x="-137787" y="1907018"/>
            <a:chExt cx="3172129" cy="3144925"/>
          </a:xfrm>
        </p:grpSpPr>
        <p:pic>
          <p:nvPicPr>
            <p:cNvPr id="3" name="Immagine 2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72272A9B-1633-7D09-86B0-4F3214440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787" y="1907018"/>
              <a:ext cx="3172129" cy="3144925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9AD4D948-7611-4840-B6CE-895C117F8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45" y="3607963"/>
              <a:ext cx="1265912" cy="1234461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E49AB85-D89C-46F0-9C7F-217B1D102C08}"/>
              </a:ext>
            </a:extLst>
          </p:cNvPr>
          <p:cNvGrpSpPr/>
          <p:nvPr/>
        </p:nvGrpSpPr>
        <p:grpSpPr>
          <a:xfrm>
            <a:off x="5976937" y="1916391"/>
            <a:ext cx="3172138" cy="3144933"/>
            <a:chOff x="5976937" y="1916391"/>
            <a:chExt cx="3172138" cy="3144933"/>
          </a:xfrm>
        </p:grpSpPr>
        <p:pic>
          <p:nvPicPr>
            <p:cNvPr id="13" name="Immagine 12" descr="Immagine che contiene testo, sfocatura&#10;&#10;Descrizione generata automaticamente">
              <a:extLst>
                <a:ext uri="{FF2B5EF4-FFF2-40B4-BE49-F238E27FC236}">
                  <a16:creationId xmlns:a16="http://schemas.microsoft.com/office/drawing/2014/main" id="{33002A4A-0DBC-9A40-CDD6-ACD3579F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937" y="1916391"/>
              <a:ext cx="3172138" cy="3144933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716E40CA-8D82-439D-81EE-F096784A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82339" y="3655500"/>
              <a:ext cx="1266406" cy="1186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1732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V2: configurazione del modello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6B120C7A-883A-409F-B613-ED189373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105147"/>
              </p:ext>
            </p:extLst>
          </p:nvPr>
        </p:nvGraphicFramePr>
        <p:xfrm>
          <a:off x="706767" y="885950"/>
          <a:ext cx="10778466" cy="54817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177174">
                  <a:extLst>
                    <a:ext uri="{9D8B030D-6E8A-4147-A177-3AD203B41FA5}">
                      <a16:colId xmlns:a16="http://schemas.microsoft.com/office/drawing/2014/main" val="124361397"/>
                    </a:ext>
                  </a:extLst>
                </a:gridCol>
                <a:gridCol w="7601292">
                  <a:extLst>
                    <a:ext uri="{9D8B030D-6E8A-4147-A177-3AD203B41FA5}">
                      <a16:colId xmlns:a16="http://schemas.microsoft.com/office/drawing/2014/main" val="4047515856"/>
                    </a:ext>
                  </a:extLst>
                </a:gridCol>
              </a:tblGrid>
              <a:tr h="418072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Nome del 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Efficientdet</a:t>
                      </a:r>
                      <a:r>
                        <a:rPr lang="it-IT" dirty="0"/>
                        <a:t> D0 512x512 – Versione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865138"/>
                  </a:ext>
                </a:extLst>
              </a:tr>
              <a:tr h="418072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76496"/>
                  </a:ext>
                </a:extLst>
              </a:tr>
              <a:tr h="418072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Train 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663853"/>
                  </a:ext>
                </a:extLst>
              </a:tr>
              <a:tr h="418072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</a:t>
                      </a:r>
                      <a:r>
                        <a:rPr lang="it-IT" b="1" dirty="0" err="1"/>
                        <a:t>Epochs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7.5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76711"/>
                  </a:ext>
                </a:extLst>
              </a:tr>
              <a:tr h="418072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Optimizer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Momentum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optimizer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048415"/>
                  </a:ext>
                </a:extLst>
              </a:tr>
              <a:tr h="418072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Tipologia 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Cosine </a:t>
                      </a:r>
                      <a:r>
                        <a:rPr lang="it-IT" dirty="0" err="1"/>
                        <a:t>decaying</a:t>
                      </a:r>
                      <a:r>
                        <a:rPr lang="it-IT" dirty="0"/>
                        <a:t>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25379"/>
                  </a:ext>
                </a:extLst>
              </a:tr>
              <a:tr h="1030862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Warmup</a:t>
                      </a:r>
                      <a:r>
                        <a:rPr lang="it-IT" dirty="0"/>
                        <a:t> steps:                 1000</a:t>
                      </a:r>
                    </a:p>
                    <a:p>
                      <a:pPr algn="l"/>
                      <a:r>
                        <a:rPr lang="it-IT" dirty="0" err="1"/>
                        <a:t>Warmup</a:t>
                      </a:r>
                      <a:r>
                        <a:rPr lang="it-IT" dirty="0"/>
                        <a:t> learning rate:    0.001</a:t>
                      </a:r>
                    </a:p>
                    <a:p>
                      <a:pPr algn="l"/>
                      <a:r>
                        <a:rPr lang="it-IT" dirty="0"/>
                        <a:t>Base learning rate:           0.003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00578"/>
                  </a:ext>
                </a:extLst>
              </a:tr>
              <a:tr h="1302346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Data </a:t>
                      </a:r>
                      <a:r>
                        <a:rPr lang="it-IT" b="1" dirty="0" err="1"/>
                        <a:t>augmentations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horizontal</a:t>
                      </a:r>
                      <a:r>
                        <a:rPr lang="it-IT" dirty="0"/>
                        <a:t> flip:           </a:t>
                      </a:r>
                      <a:r>
                        <a:rPr lang="it-IT" dirty="0" err="1"/>
                        <a:t>probability</a:t>
                      </a:r>
                      <a:r>
                        <a:rPr lang="it-IT" dirty="0"/>
                        <a:t> = 0.3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brightness</a:t>
                      </a:r>
                      <a:r>
                        <a:rPr lang="it-IT" dirty="0"/>
                        <a:t>:   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 = 0.2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contrast</a:t>
                      </a:r>
                      <a:r>
                        <a:rPr lang="it-IT" dirty="0"/>
                        <a:t>:         </a:t>
                      </a:r>
                      <a:r>
                        <a:rPr lang="it-IT" dirty="0" err="1"/>
                        <a:t>min_delta</a:t>
                      </a:r>
                      <a:r>
                        <a:rPr lang="it-IT" dirty="0"/>
                        <a:t>   = 0.8 ;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= 1.2</a:t>
                      </a:r>
                    </a:p>
                    <a:p>
                      <a:pPr algn="l"/>
                      <a:r>
                        <a:rPr lang="it-IT" dirty="0"/>
                        <a:t>Random pixel </a:t>
                      </a:r>
                      <a:r>
                        <a:rPr lang="it-IT" dirty="0" err="1"/>
                        <a:t>value</a:t>
                      </a:r>
                      <a:r>
                        <a:rPr lang="it-IT" dirty="0"/>
                        <a:t> scale:       </a:t>
                      </a:r>
                      <a:r>
                        <a:rPr lang="it-IT" dirty="0" err="1"/>
                        <a:t>min_val</a:t>
                      </a:r>
                      <a:r>
                        <a:rPr lang="it-IT" dirty="0"/>
                        <a:t>       = 0.9 ;  </a:t>
                      </a:r>
                      <a:r>
                        <a:rPr lang="it-IT" dirty="0" err="1"/>
                        <a:t>max_val</a:t>
                      </a:r>
                      <a:r>
                        <a:rPr lang="it-IT" dirty="0"/>
                        <a:t>     = 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09311"/>
                  </a:ext>
                </a:extLst>
              </a:tr>
              <a:tr h="495352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 Altre differenze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Aggiunta del dropout con probabilità al 20%</a:t>
                      </a:r>
                    </a:p>
                    <a:p>
                      <a:pPr algn="l"/>
                      <a:r>
                        <a:rPr lang="it-IT" dirty="0"/>
                        <a:t>NMS </a:t>
                      </a:r>
                      <a:r>
                        <a:rPr lang="it-IT" dirty="0" err="1"/>
                        <a:t>IoU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treshold</a:t>
                      </a:r>
                      <a:r>
                        <a:rPr lang="it-IT" dirty="0"/>
                        <a:t> pari a 0.1 (era 0.5)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38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28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Introduzione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F11A1425-323D-450A-9D1B-0202F7F0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8" y="1348412"/>
            <a:ext cx="12040847" cy="416117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C979BDB-E187-4AAD-9329-6DEBE5A6FB92}"/>
              </a:ext>
            </a:extLst>
          </p:cNvPr>
          <p:cNvSpPr txBox="1">
            <a:spLocks/>
          </p:cNvSpPr>
          <p:nvPr/>
        </p:nvSpPr>
        <p:spPr>
          <a:xfrm>
            <a:off x="212031" y="922681"/>
            <a:ext cx="7798907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>
                <a:solidFill>
                  <a:srgbClr val="40749B"/>
                </a:solidFill>
              </a:rPr>
              <a:t>Uno sguardo alla complessità del problema</a:t>
            </a:r>
          </a:p>
        </p:txBody>
      </p:sp>
    </p:spTree>
    <p:extLst>
      <p:ext uri="{BB962C8B-B14F-4D97-AF65-F5344CB8AC3E}">
        <p14:creationId xmlns:p14="http://schemas.microsoft.com/office/powerpoint/2010/main" val="3967193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V2: plot delle </a:t>
            </a:r>
            <a:r>
              <a:rPr lang="it-IT" sz="4000" b="1" dirty="0" err="1">
                <a:solidFill>
                  <a:srgbClr val="40749B"/>
                </a:solidFill>
              </a:rPr>
              <a:t>loss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04" y="829861"/>
            <a:ext cx="12130909" cy="552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5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V2: plot della </a:t>
            </a:r>
            <a:r>
              <a:rPr lang="it-IT" sz="4000" b="1" dirty="0" err="1">
                <a:solidFill>
                  <a:srgbClr val="40749B"/>
                </a:solidFill>
              </a:rPr>
              <a:t>precision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09" y="820202"/>
            <a:ext cx="12049098" cy="55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63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V2: plot della recall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24" y="856617"/>
            <a:ext cx="12064069" cy="54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22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V2: performance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1E54F2B7-77AB-7FCC-3000-5C2E5C4FA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37295"/>
              </p:ext>
            </p:extLst>
          </p:nvPr>
        </p:nvGraphicFramePr>
        <p:xfrm>
          <a:off x="231913" y="907930"/>
          <a:ext cx="11728174" cy="5459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6348">
                  <a:extLst>
                    <a:ext uri="{9D8B030D-6E8A-4147-A177-3AD203B41FA5}">
                      <a16:colId xmlns:a16="http://schemas.microsoft.com/office/drawing/2014/main" val="1741167825"/>
                    </a:ext>
                  </a:extLst>
                </a:gridCol>
                <a:gridCol w="7321826">
                  <a:extLst>
                    <a:ext uri="{9D8B030D-6E8A-4147-A177-3AD203B41FA5}">
                      <a16:colId xmlns:a16="http://schemas.microsoft.com/office/drawing/2014/main" val="3808732861"/>
                    </a:ext>
                  </a:extLst>
                </a:gridCol>
              </a:tblGrid>
              <a:tr h="146830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Efficientdet</a:t>
                      </a:r>
                      <a:r>
                        <a:rPr lang="it-IT" dirty="0"/>
                        <a:t> D0 512x512 – Versione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2892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Best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48084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Training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506014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49723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7491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0.79 – 79%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94661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 – 30%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30031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0.38 – 38%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3537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0.04 – 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92399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0.01 – 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80747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0.03 – 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40734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Mean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inference</a:t>
                      </a:r>
                      <a:r>
                        <a:rPr lang="it-IT" b="1" dirty="0"/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0.51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4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269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 V2: alcuni esempi di inferenza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72272A9B-1633-7D09-86B0-4F3214440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7787" y="1907019"/>
            <a:ext cx="3172129" cy="31449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C54807F-3E01-270B-F1B6-7991C9A8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129" y="1916391"/>
            <a:ext cx="3172138" cy="31449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002A4A-0DBC-9A40-CDD6-ACD3579F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6937" y="1916391"/>
            <a:ext cx="3172138" cy="31449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79774F1-1508-1896-E70C-E64C3301D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862" y="1907018"/>
            <a:ext cx="3172138" cy="314493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55094FB-6731-AA41-AEED-B4D31FB0F472}"/>
              </a:ext>
            </a:extLst>
          </p:cNvPr>
          <p:cNvSpPr txBox="1"/>
          <p:nvPr/>
        </p:nvSpPr>
        <p:spPr>
          <a:xfrm>
            <a:off x="3121685" y="5155664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Stenosi molto difficile da rilevare anche manualmente.</a:t>
            </a:r>
          </a:p>
          <a:p>
            <a:r>
              <a:rPr lang="it-IT" dirty="0"/>
              <a:t>Contrasto scarsissimo con lo sfondo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C640A4-D134-DC7C-243B-B71A14573AFC}"/>
              </a:ext>
            </a:extLst>
          </p:cNvPr>
          <p:cNvSpPr txBox="1"/>
          <p:nvPr/>
        </p:nvSpPr>
        <p:spPr>
          <a:xfrm>
            <a:off x="9236418" y="5155665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vaso non presenta il tipico schiacciamento che troviamo nella maggior parte delle stenosi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4F41325-672A-4B4D-81E6-AC70426C7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001" y="3572578"/>
            <a:ext cx="1540936" cy="13072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1FB36B1-E086-448B-89C7-0CFB988FE8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2119" y="3572579"/>
            <a:ext cx="1436626" cy="130724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C08EAE9-FD59-4CE0-9C12-E51882A6CE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69" y="3571971"/>
            <a:ext cx="1401659" cy="130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93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V1: configurazione del modello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6B120C7A-883A-409F-B613-ED189373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80595"/>
              </p:ext>
            </p:extLst>
          </p:nvPr>
        </p:nvGraphicFramePr>
        <p:xfrm>
          <a:off x="706767" y="1103563"/>
          <a:ext cx="10778466" cy="465087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177174">
                  <a:extLst>
                    <a:ext uri="{9D8B030D-6E8A-4147-A177-3AD203B41FA5}">
                      <a16:colId xmlns:a16="http://schemas.microsoft.com/office/drawing/2014/main" val="124361397"/>
                    </a:ext>
                  </a:extLst>
                </a:gridCol>
                <a:gridCol w="7601292">
                  <a:extLst>
                    <a:ext uri="{9D8B030D-6E8A-4147-A177-3AD203B41FA5}">
                      <a16:colId xmlns:a16="http://schemas.microsoft.com/office/drawing/2014/main" val="4047515856"/>
                    </a:ext>
                  </a:extLst>
                </a:gridCol>
              </a:tblGrid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Nome del 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 ResNet50 V1 FPN 640x640</a:t>
                      </a:r>
                      <a:r>
                        <a:rPr lang="it-IT" dirty="0"/>
                        <a:t> – Versione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865138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76496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Train 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663853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</a:t>
                      </a:r>
                      <a:r>
                        <a:rPr lang="it-IT" b="1" dirty="0" err="1"/>
                        <a:t>Epochs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7.5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76711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Optimizer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Momentum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optimizer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048415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Tipologia 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Manual step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25379"/>
                  </a:ext>
                </a:extLst>
              </a:tr>
              <a:tr h="104906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0:               3e-3</a:t>
                      </a:r>
                    </a:p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13.000:     3e-4</a:t>
                      </a:r>
                    </a:p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20.000:     3e-5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00578"/>
                  </a:ext>
                </a:extLst>
              </a:tr>
              <a:tr h="104906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Data </a:t>
                      </a:r>
                      <a:r>
                        <a:rPr lang="it-IT" b="1" dirty="0" err="1"/>
                        <a:t>augmentations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horizontal</a:t>
                      </a:r>
                      <a:r>
                        <a:rPr lang="it-IT" dirty="0"/>
                        <a:t> flip:           </a:t>
                      </a:r>
                      <a:r>
                        <a:rPr lang="it-IT" dirty="0" err="1"/>
                        <a:t>probability</a:t>
                      </a:r>
                      <a:r>
                        <a:rPr lang="it-IT" dirty="0"/>
                        <a:t> = 0.3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brightness</a:t>
                      </a:r>
                      <a:r>
                        <a:rPr lang="it-IT" dirty="0"/>
                        <a:t>:   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 = 0.2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contrast</a:t>
                      </a:r>
                      <a:r>
                        <a:rPr lang="it-IT" dirty="0"/>
                        <a:t>:         </a:t>
                      </a:r>
                      <a:r>
                        <a:rPr lang="it-IT" dirty="0" err="1"/>
                        <a:t>min_delta</a:t>
                      </a:r>
                      <a:r>
                        <a:rPr lang="it-IT" dirty="0"/>
                        <a:t>   = 0.8 ;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= 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09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939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V1: plot delle </a:t>
            </a:r>
            <a:r>
              <a:rPr lang="it-IT" sz="4000" b="1" dirty="0" err="1">
                <a:solidFill>
                  <a:srgbClr val="40749B"/>
                </a:solidFill>
              </a:rPr>
              <a:t>loss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11" y="820202"/>
            <a:ext cx="12027694" cy="55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1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V1: plot della </a:t>
            </a:r>
            <a:r>
              <a:rPr lang="it-IT" sz="4000" b="1" dirty="0" err="1">
                <a:solidFill>
                  <a:srgbClr val="40749B"/>
                </a:solidFill>
              </a:rPr>
              <a:t>precision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65" y="814671"/>
            <a:ext cx="12064069" cy="55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7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V1: plot della recall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90" y="832949"/>
            <a:ext cx="11950536" cy="55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2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V1: performance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1E54F2B7-77AB-7FCC-3000-5C2E5C4FA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38963"/>
              </p:ext>
            </p:extLst>
          </p:nvPr>
        </p:nvGraphicFramePr>
        <p:xfrm>
          <a:off x="231913" y="907930"/>
          <a:ext cx="11728174" cy="5459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1061">
                  <a:extLst>
                    <a:ext uri="{9D8B030D-6E8A-4147-A177-3AD203B41FA5}">
                      <a16:colId xmlns:a16="http://schemas.microsoft.com/office/drawing/2014/main" val="1741167825"/>
                    </a:ext>
                  </a:extLst>
                </a:gridCol>
                <a:gridCol w="7547113">
                  <a:extLst>
                    <a:ext uri="{9D8B030D-6E8A-4147-A177-3AD203B41FA5}">
                      <a16:colId xmlns:a16="http://schemas.microsoft.com/office/drawing/2014/main" val="3808732861"/>
                    </a:ext>
                  </a:extLst>
                </a:gridCol>
              </a:tblGrid>
              <a:tr h="146830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 ResNet50 V1 FPN 640x640</a:t>
                      </a:r>
                      <a:r>
                        <a:rPr lang="it-IT" dirty="0"/>
                        <a:t> – Versione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2892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Best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48084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Training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506014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49723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7491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0.85 – 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94661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0.37 – 37%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30031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0.44 – 44%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3537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0.05 – 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92399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0.01 – 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80747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0.03 – 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40734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Mean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inference</a:t>
                      </a:r>
                      <a:r>
                        <a:rPr lang="it-IT" b="1" dirty="0"/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0.71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4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42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Obiettivo del progetto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5C218-75A5-4F63-862E-3495ED4491FF}"/>
              </a:ext>
            </a:extLst>
          </p:cNvPr>
          <p:cNvSpPr txBox="1"/>
          <p:nvPr/>
        </p:nvSpPr>
        <p:spPr>
          <a:xfrm>
            <a:off x="1465916" y="1551264"/>
            <a:ext cx="9260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Implementazione di diversi modelli di object detection per l’individuazione delle stenosi e comparazione dei vari approcci.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BA00E9-7860-4C54-A40B-FA47D967B70C}"/>
              </a:ext>
            </a:extLst>
          </p:cNvPr>
          <p:cNvGrpSpPr/>
          <p:nvPr/>
        </p:nvGrpSpPr>
        <p:grpSpPr>
          <a:xfrm>
            <a:off x="1616053" y="2982425"/>
            <a:ext cx="8959892" cy="2340760"/>
            <a:chOff x="1363095" y="2696302"/>
            <a:chExt cx="9670311" cy="2526356"/>
          </a:xfrm>
        </p:grpSpPr>
        <p:pic>
          <p:nvPicPr>
            <p:cNvPr id="18" name="Google Shape;106;p2">
              <a:extLst>
                <a:ext uri="{FF2B5EF4-FFF2-40B4-BE49-F238E27FC236}">
                  <a16:creationId xmlns:a16="http://schemas.microsoft.com/office/drawing/2014/main" id="{F2F5000F-347B-4C60-A2C6-4873846D248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63095" y="2696302"/>
              <a:ext cx="2489117" cy="2489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07;p2">
              <a:extLst>
                <a:ext uri="{FF2B5EF4-FFF2-40B4-BE49-F238E27FC236}">
                  <a16:creationId xmlns:a16="http://schemas.microsoft.com/office/drawing/2014/main" id="{7C423208-2BB2-4619-91D7-D776150CE94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44290" y="2733541"/>
              <a:ext cx="2489116" cy="2489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09;p2">
              <a:extLst>
                <a:ext uri="{FF2B5EF4-FFF2-40B4-BE49-F238E27FC236}">
                  <a16:creationId xmlns:a16="http://schemas.microsoft.com/office/drawing/2014/main" id="{5571C61D-C76B-407A-8A38-F196446959E1}"/>
                </a:ext>
              </a:extLst>
            </p:cNvPr>
            <p:cNvSpPr/>
            <p:nvPr/>
          </p:nvSpPr>
          <p:spPr>
            <a:xfrm>
              <a:off x="3987591" y="3865267"/>
              <a:ext cx="252663" cy="32067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10;p2">
              <a:extLst>
                <a:ext uri="{FF2B5EF4-FFF2-40B4-BE49-F238E27FC236}">
                  <a16:creationId xmlns:a16="http://schemas.microsoft.com/office/drawing/2014/main" id="{F3DD83F2-34E3-4A3D-8752-668343E2A415}"/>
                </a:ext>
              </a:extLst>
            </p:cNvPr>
            <p:cNvSpPr/>
            <p:nvPr/>
          </p:nvSpPr>
          <p:spPr>
            <a:xfrm>
              <a:off x="8021680" y="3865267"/>
              <a:ext cx="252663" cy="32067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" name="Google Shape;111;p2">
              <a:extLst>
                <a:ext uri="{FF2B5EF4-FFF2-40B4-BE49-F238E27FC236}">
                  <a16:creationId xmlns:a16="http://schemas.microsoft.com/office/drawing/2014/main" id="{0BEB67BE-B327-4F79-81B0-74847F7663C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2594" b="9858"/>
            <a:stretch/>
          </p:blipFill>
          <p:spPr>
            <a:xfrm>
              <a:off x="4343355" y="3244508"/>
              <a:ext cx="3575224" cy="15621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3910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V1: alcuni esempi di inferenza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B79774F1-1508-1896-E70C-E64C3301D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862" y="1907018"/>
            <a:ext cx="3172138" cy="314493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55094FB-6731-AA41-AEED-B4D31FB0F472}"/>
              </a:ext>
            </a:extLst>
          </p:cNvPr>
          <p:cNvSpPr txBox="1"/>
          <p:nvPr/>
        </p:nvSpPr>
        <p:spPr>
          <a:xfrm>
            <a:off x="3121685" y="5155664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Stenosi molto difficile da rilevare anche manualmente.</a:t>
            </a:r>
          </a:p>
          <a:p>
            <a:r>
              <a:rPr lang="it-IT" dirty="0"/>
              <a:t>Contrasto scarsissimo con lo sfondo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C640A4-D134-DC7C-243B-B71A14573AFC}"/>
              </a:ext>
            </a:extLst>
          </p:cNvPr>
          <p:cNvSpPr txBox="1"/>
          <p:nvPr/>
        </p:nvSpPr>
        <p:spPr>
          <a:xfrm>
            <a:off x="9236418" y="5155665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vaso non presenta il tipico schiacciamento che troviamo nella maggior parte delle stenosi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54807F-3E01-270B-F1B6-7991C9A8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129" y="1916391"/>
            <a:ext cx="3172138" cy="314493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2272A9B-1633-7D09-86B0-4F3214440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7787" y="1907019"/>
            <a:ext cx="3172129" cy="314492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002A4A-0DBC-9A40-CDD6-ACD3579FA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6937" y="1916391"/>
            <a:ext cx="3172138" cy="31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70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V2: configurazione del modello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6B120C7A-883A-409F-B613-ED189373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08176"/>
              </p:ext>
            </p:extLst>
          </p:nvPr>
        </p:nvGraphicFramePr>
        <p:xfrm>
          <a:off x="696826" y="856762"/>
          <a:ext cx="10778466" cy="5484401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177174">
                  <a:extLst>
                    <a:ext uri="{9D8B030D-6E8A-4147-A177-3AD203B41FA5}">
                      <a16:colId xmlns:a16="http://schemas.microsoft.com/office/drawing/2014/main" val="124361397"/>
                    </a:ext>
                  </a:extLst>
                </a:gridCol>
                <a:gridCol w="7601292">
                  <a:extLst>
                    <a:ext uri="{9D8B030D-6E8A-4147-A177-3AD203B41FA5}">
                      <a16:colId xmlns:a16="http://schemas.microsoft.com/office/drawing/2014/main" val="4047515856"/>
                    </a:ext>
                  </a:extLst>
                </a:gridCol>
              </a:tblGrid>
              <a:tr h="4066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Nome del 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 ResNet50 V1 FPN 640x640</a:t>
                      </a:r>
                      <a:r>
                        <a:rPr lang="it-IT" dirty="0"/>
                        <a:t> – Versione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865138"/>
                  </a:ext>
                </a:extLst>
              </a:tr>
              <a:tr h="4066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76496"/>
                  </a:ext>
                </a:extLst>
              </a:tr>
              <a:tr h="4066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Train 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663853"/>
                  </a:ext>
                </a:extLst>
              </a:tr>
              <a:tr h="4066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</a:t>
                      </a:r>
                      <a:r>
                        <a:rPr lang="it-IT" b="1" dirty="0" err="1"/>
                        <a:t>Epochs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7.5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76711"/>
                  </a:ext>
                </a:extLst>
              </a:tr>
              <a:tr h="4066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Optimizer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Momentum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optimizer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048415"/>
                  </a:ext>
                </a:extLst>
              </a:tr>
              <a:tr h="4066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Tipologia 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Manual step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25379"/>
                  </a:ext>
                </a:extLst>
              </a:tr>
              <a:tr h="1002795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0:               3e-3</a:t>
                      </a:r>
                    </a:p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13.000:     3e-4</a:t>
                      </a:r>
                    </a:p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20.000:     3e-5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00578"/>
                  </a:ext>
                </a:extLst>
              </a:tr>
              <a:tr h="1326834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Data </a:t>
                      </a:r>
                      <a:r>
                        <a:rPr lang="it-IT" b="1" dirty="0" err="1"/>
                        <a:t>augmentations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horizontal</a:t>
                      </a:r>
                      <a:r>
                        <a:rPr lang="it-IT" dirty="0"/>
                        <a:t> flip:           </a:t>
                      </a:r>
                      <a:r>
                        <a:rPr lang="it-IT" dirty="0" err="1"/>
                        <a:t>probability</a:t>
                      </a:r>
                      <a:r>
                        <a:rPr lang="it-IT" dirty="0"/>
                        <a:t> = 0.3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brightness</a:t>
                      </a:r>
                      <a:r>
                        <a:rPr lang="it-IT" dirty="0"/>
                        <a:t>:   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 = 0.2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contrast</a:t>
                      </a:r>
                      <a:r>
                        <a:rPr lang="it-IT" dirty="0"/>
                        <a:t>:         </a:t>
                      </a:r>
                      <a:r>
                        <a:rPr lang="it-IT" dirty="0" err="1"/>
                        <a:t>min_delta</a:t>
                      </a:r>
                      <a:r>
                        <a:rPr lang="it-IT" dirty="0"/>
                        <a:t>   = 0.8 ;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= 1.2</a:t>
                      </a:r>
                    </a:p>
                    <a:p>
                      <a:pPr algn="l"/>
                      <a:r>
                        <a:rPr lang="it-IT" dirty="0"/>
                        <a:t>Random pixel </a:t>
                      </a:r>
                      <a:r>
                        <a:rPr lang="it-IT" dirty="0" err="1"/>
                        <a:t>value</a:t>
                      </a:r>
                      <a:r>
                        <a:rPr lang="it-IT" dirty="0"/>
                        <a:t> scale:       </a:t>
                      </a:r>
                      <a:r>
                        <a:rPr lang="it-IT" dirty="0" err="1"/>
                        <a:t>min_val</a:t>
                      </a:r>
                      <a:r>
                        <a:rPr lang="it-IT" dirty="0"/>
                        <a:t>       = 0.9 ;  </a:t>
                      </a:r>
                      <a:r>
                        <a:rPr lang="it-IT" dirty="0" err="1"/>
                        <a:t>max_val</a:t>
                      </a:r>
                      <a:r>
                        <a:rPr lang="it-IT" dirty="0"/>
                        <a:t>     = 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09311"/>
                  </a:ext>
                </a:extLst>
              </a:tr>
              <a:tr h="714638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 Altre differenze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Aggiunta del dropout con probabilità al 20%</a:t>
                      </a:r>
                    </a:p>
                    <a:p>
                      <a:pPr algn="l"/>
                      <a:r>
                        <a:rPr lang="it-IT" dirty="0"/>
                        <a:t>NMS </a:t>
                      </a:r>
                      <a:r>
                        <a:rPr lang="it-IT" dirty="0" err="1"/>
                        <a:t>IoU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treshold</a:t>
                      </a:r>
                      <a:r>
                        <a:rPr lang="it-IT" dirty="0"/>
                        <a:t> pari a 0.1 (era 0.5)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990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262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V2: plot delle </a:t>
            </a:r>
            <a:r>
              <a:rPr lang="it-IT" sz="4000" b="1" dirty="0" err="1">
                <a:solidFill>
                  <a:srgbClr val="40749B"/>
                </a:solidFill>
              </a:rPr>
              <a:t>loss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2" y="820202"/>
            <a:ext cx="12062612" cy="55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6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V2: plot della </a:t>
            </a:r>
            <a:r>
              <a:rPr lang="it-IT" sz="4000" b="1" dirty="0" err="1">
                <a:solidFill>
                  <a:srgbClr val="40749B"/>
                </a:solidFill>
              </a:rPr>
              <a:t>precision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24" y="852102"/>
            <a:ext cx="12064069" cy="5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76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V2: plot della recall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24" y="852479"/>
            <a:ext cx="12064069" cy="54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20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V2: performance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1E54F2B7-77AB-7FCC-3000-5C2E5C4FA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63103"/>
              </p:ext>
            </p:extLst>
          </p:nvPr>
        </p:nvGraphicFramePr>
        <p:xfrm>
          <a:off x="231913" y="907930"/>
          <a:ext cx="11728174" cy="5459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0330">
                  <a:extLst>
                    <a:ext uri="{9D8B030D-6E8A-4147-A177-3AD203B41FA5}">
                      <a16:colId xmlns:a16="http://schemas.microsoft.com/office/drawing/2014/main" val="1741167825"/>
                    </a:ext>
                  </a:extLst>
                </a:gridCol>
                <a:gridCol w="7427844">
                  <a:extLst>
                    <a:ext uri="{9D8B030D-6E8A-4147-A177-3AD203B41FA5}">
                      <a16:colId xmlns:a16="http://schemas.microsoft.com/office/drawing/2014/main" val="3808732861"/>
                    </a:ext>
                  </a:extLst>
                </a:gridCol>
              </a:tblGrid>
              <a:tr h="146830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 ResNet50 V1 FPN 640x640</a:t>
                      </a:r>
                      <a:r>
                        <a:rPr lang="it-IT" dirty="0"/>
                        <a:t> – Versione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2892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Best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48084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Training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506014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49723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1.94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7491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0.83 – 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94661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0.36 – 36%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30031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0.44 – 44%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3537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0.05 – 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92399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0.01 – 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80747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0.03 – 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40734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Mean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inference</a:t>
                      </a:r>
                      <a:r>
                        <a:rPr lang="it-IT" b="1" dirty="0"/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0.73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4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302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SSD ResNet50 V2: alcuni esempi di inferenza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9774F1-1508-1896-E70C-E64C3301D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62" y="1907018"/>
            <a:ext cx="3172138" cy="314493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55094FB-6731-AA41-AEED-B4D31FB0F472}"/>
              </a:ext>
            </a:extLst>
          </p:cNvPr>
          <p:cNvSpPr txBox="1"/>
          <p:nvPr/>
        </p:nvSpPr>
        <p:spPr>
          <a:xfrm>
            <a:off x="3121685" y="5155664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Stenosi molto difficile da rilevare anche manualmente.</a:t>
            </a:r>
          </a:p>
          <a:p>
            <a:r>
              <a:rPr lang="it-IT" dirty="0"/>
              <a:t>Contrasto scarsissimo con lo sfondo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C640A4-D134-DC7C-243B-B71A14573AFC}"/>
              </a:ext>
            </a:extLst>
          </p:cNvPr>
          <p:cNvSpPr txBox="1"/>
          <p:nvPr/>
        </p:nvSpPr>
        <p:spPr>
          <a:xfrm>
            <a:off x="9236418" y="5155665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vaso non presenta il tipico schiacciamento che troviamo nella maggior parte delle stenosi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54807F-3E01-270B-F1B6-7991C9A8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9" y="1916391"/>
            <a:ext cx="3172138" cy="3144933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272A9B-1633-7D09-86B0-4F3214440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87" y="1907018"/>
            <a:ext cx="3172129" cy="31449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002A4A-0DBC-9A40-CDD6-ACD3579FA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6937" y="1916391"/>
            <a:ext cx="3172138" cy="31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95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V1: configurazione del modello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6B120C7A-883A-409F-B613-ED189373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837118"/>
              </p:ext>
            </p:extLst>
          </p:nvPr>
        </p:nvGraphicFramePr>
        <p:xfrm>
          <a:off x="706767" y="1103563"/>
          <a:ext cx="10778466" cy="465087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177174">
                  <a:extLst>
                    <a:ext uri="{9D8B030D-6E8A-4147-A177-3AD203B41FA5}">
                      <a16:colId xmlns:a16="http://schemas.microsoft.com/office/drawing/2014/main" val="124361397"/>
                    </a:ext>
                  </a:extLst>
                </a:gridCol>
                <a:gridCol w="7601292">
                  <a:extLst>
                    <a:ext uri="{9D8B030D-6E8A-4147-A177-3AD203B41FA5}">
                      <a16:colId xmlns:a16="http://schemas.microsoft.com/office/drawing/2014/main" val="4047515856"/>
                    </a:ext>
                  </a:extLst>
                </a:gridCol>
              </a:tblGrid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Nome del 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</a:t>
                      </a:r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R-CNN ResNet50 V1 640x640 </a:t>
                      </a:r>
                      <a:r>
                        <a:rPr lang="it-IT" dirty="0"/>
                        <a:t>– Versione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865138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76496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Train 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663853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</a:t>
                      </a:r>
                      <a:r>
                        <a:rPr lang="it-IT" b="1" dirty="0" err="1"/>
                        <a:t>Epochs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7.5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76711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Optimizer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Momentum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optimizer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048415"/>
                  </a:ext>
                </a:extLst>
              </a:tr>
              <a:tr h="425456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Tipologia 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Manual step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25379"/>
                  </a:ext>
                </a:extLst>
              </a:tr>
              <a:tr h="104906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0:               3e-3</a:t>
                      </a:r>
                    </a:p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13.000:     3e-4</a:t>
                      </a:r>
                    </a:p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20.000:     3e-5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00578"/>
                  </a:ext>
                </a:extLst>
              </a:tr>
              <a:tr h="104906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Data </a:t>
                      </a:r>
                      <a:r>
                        <a:rPr lang="it-IT" b="1" dirty="0" err="1"/>
                        <a:t>augmentations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horizontal</a:t>
                      </a:r>
                      <a:r>
                        <a:rPr lang="it-IT" dirty="0"/>
                        <a:t> flip:           </a:t>
                      </a:r>
                      <a:r>
                        <a:rPr lang="it-IT" dirty="0" err="1"/>
                        <a:t>probability</a:t>
                      </a:r>
                      <a:r>
                        <a:rPr lang="it-IT" dirty="0"/>
                        <a:t> = 0.3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brightness</a:t>
                      </a:r>
                      <a:r>
                        <a:rPr lang="it-IT" dirty="0"/>
                        <a:t>:   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 = 0.2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contrast</a:t>
                      </a:r>
                      <a:r>
                        <a:rPr lang="it-IT" dirty="0"/>
                        <a:t>:         </a:t>
                      </a:r>
                      <a:r>
                        <a:rPr lang="it-IT" dirty="0" err="1"/>
                        <a:t>min_delta</a:t>
                      </a:r>
                      <a:r>
                        <a:rPr lang="it-IT" dirty="0"/>
                        <a:t>   = 0.8 ;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= 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09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715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V1: plot delle </a:t>
            </a:r>
            <a:r>
              <a:rPr lang="it-IT" sz="4000" b="1" dirty="0" err="1">
                <a:solidFill>
                  <a:srgbClr val="40749B"/>
                </a:solidFill>
              </a:rPr>
              <a:t>loss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04" y="823555"/>
            <a:ext cx="12130909" cy="55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24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V1: plot della </a:t>
            </a:r>
            <a:r>
              <a:rPr lang="it-IT" sz="4000" b="1" dirty="0" err="1">
                <a:solidFill>
                  <a:srgbClr val="40749B"/>
                </a:solidFill>
              </a:rPr>
              <a:t>precision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24" y="820443"/>
            <a:ext cx="12064069" cy="55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7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Metodi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5C218-75A5-4F63-862E-3495ED4491FF}"/>
              </a:ext>
            </a:extLst>
          </p:cNvPr>
          <p:cNvSpPr txBox="1"/>
          <p:nvPr/>
        </p:nvSpPr>
        <p:spPr>
          <a:xfrm>
            <a:off x="212031" y="945731"/>
            <a:ext cx="1174805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nostro punto di partenza è stato l’articolo di riferimento:</a:t>
            </a:r>
          </a:p>
          <a:p>
            <a:endParaRPr lang="it-IT" sz="2400" dirty="0"/>
          </a:p>
          <a:p>
            <a:pPr algn="ctr"/>
            <a:r>
              <a:rPr lang="it-I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Danilov</a:t>
            </a: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V. Et al. 2021 -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Real‐time coronary artery stenosis detection based on modern neural networks</a:t>
            </a:r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Abbiamo addestrato tre diversi modelli di </a:t>
            </a:r>
            <a:r>
              <a:rPr lang="it-IT" sz="2400" dirty="0" err="1"/>
              <a:t>object</a:t>
            </a:r>
            <a:r>
              <a:rPr lang="it-IT" sz="2400" dirty="0"/>
              <a:t> </a:t>
            </a:r>
            <a:r>
              <a:rPr lang="it-IT" sz="2400" dirty="0" err="1"/>
              <a:t>detection</a:t>
            </a:r>
            <a:r>
              <a:rPr lang="it-IT" sz="2400" dirty="0"/>
              <a:t>, di cui due sono modelli implementati anche dagli autori del paper.</a:t>
            </a:r>
          </a:p>
          <a:p>
            <a:endParaRPr lang="it-IT" sz="2400" dirty="0"/>
          </a:p>
          <a:p>
            <a:r>
              <a:rPr lang="it-IT" sz="2400" dirty="0"/>
              <a:t>Tutti i modelli sono stati addestrati partendo dai modelli </a:t>
            </a:r>
            <a:r>
              <a:rPr lang="it-IT" sz="2400" dirty="0" err="1"/>
              <a:t>pre</a:t>
            </a:r>
            <a:r>
              <a:rPr lang="it-IT" sz="2400" dirty="0"/>
              <a:t>-allenati su COCO 2017 presenti nel repository di </a:t>
            </a:r>
            <a:r>
              <a:rPr lang="it-IT" sz="2400" dirty="0" err="1"/>
              <a:t>Tensorflow</a:t>
            </a:r>
            <a:r>
              <a:rPr lang="it-IT" sz="2400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543703-C6B1-46CC-8826-639AFCC71282}"/>
              </a:ext>
            </a:extLst>
          </p:cNvPr>
          <p:cNvSpPr txBox="1"/>
          <p:nvPr/>
        </p:nvSpPr>
        <p:spPr>
          <a:xfrm>
            <a:off x="231913" y="4400806"/>
            <a:ext cx="11728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Elenco dei modelli:</a:t>
            </a:r>
            <a:endParaRPr lang="it-I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SSD ResNet50 V1 FPN 640x640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Faster</a:t>
            </a:r>
            <a:r>
              <a:rPr lang="it-IT" sz="2400" dirty="0"/>
              <a:t> R-CNN ResNet50 V1 640x640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EfficientDet</a:t>
            </a:r>
            <a:r>
              <a:rPr lang="it-IT" sz="2400" dirty="0"/>
              <a:t> D0 512x512</a:t>
            </a:r>
          </a:p>
        </p:txBody>
      </p:sp>
    </p:spTree>
    <p:extLst>
      <p:ext uri="{BB962C8B-B14F-4D97-AF65-F5344CB8AC3E}">
        <p14:creationId xmlns:p14="http://schemas.microsoft.com/office/powerpoint/2010/main" val="1846856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V1: plot della recall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426" y="832949"/>
            <a:ext cx="11897264" cy="55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06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V1: performance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1E54F2B7-77AB-7FCC-3000-5C2E5C4FA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24232"/>
              </p:ext>
            </p:extLst>
          </p:nvPr>
        </p:nvGraphicFramePr>
        <p:xfrm>
          <a:off x="231913" y="907930"/>
          <a:ext cx="11728174" cy="5459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096">
                  <a:extLst>
                    <a:ext uri="{9D8B030D-6E8A-4147-A177-3AD203B41FA5}">
                      <a16:colId xmlns:a16="http://schemas.microsoft.com/office/drawing/2014/main" val="1741167825"/>
                    </a:ext>
                  </a:extLst>
                </a:gridCol>
                <a:gridCol w="7335078">
                  <a:extLst>
                    <a:ext uri="{9D8B030D-6E8A-4147-A177-3AD203B41FA5}">
                      <a16:colId xmlns:a16="http://schemas.microsoft.com/office/drawing/2014/main" val="3808732861"/>
                    </a:ext>
                  </a:extLst>
                </a:gridCol>
              </a:tblGrid>
              <a:tr h="146830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</a:t>
                      </a:r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R-CNN ResNet50 V1 640x640 </a:t>
                      </a:r>
                      <a:r>
                        <a:rPr lang="it-IT" dirty="0"/>
                        <a:t>– Versione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2892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Best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48084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Training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506014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49723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7491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0.52 – 52%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94661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0.18 – 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30031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0.24 – 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3537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0.06 – 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92399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0.02 – 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80747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0.03 – 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40734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Mean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inference</a:t>
                      </a:r>
                      <a:r>
                        <a:rPr lang="it-IT" b="1" dirty="0"/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0.39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4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078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V1: alcuni esempi di inferenza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B79774F1-1508-1896-E70C-E64C3301D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862" y="1907018"/>
            <a:ext cx="3172138" cy="314493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55094FB-6731-AA41-AEED-B4D31FB0F472}"/>
              </a:ext>
            </a:extLst>
          </p:cNvPr>
          <p:cNvSpPr txBox="1"/>
          <p:nvPr/>
        </p:nvSpPr>
        <p:spPr>
          <a:xfrm>
            <a:off x="3121685" y="5155664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Stenosi molto difficile da rilevare anche manualmente.</a:t>
            </a:r>
          </a:p>
          <a:p>
            <a:r>
              <a:rPr lang="it-IT" dirty="0"/>
              <a:t>Contrasto scarsissimo con lo sfondo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C640A4-D134-DC7C-243B-B71A14573AFC}"/>
              </a:ext>
            </a:extLst>
          </p:cNvPr>
          <p:cNvSpPr txBox="1"/>
          <p:nvPr/>
        </p:nvSpPr>
        <p:spPr>
          <a:xfrm>
            <a:off x="9236418" y="5155665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vaso non presenta il tipico schiacciamento che troviamo nella maggior parte delle stenosi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54807F-3E01-270B-F1B6-7991C9A8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129" y="1916391"/>
            <a:ext cx="3172138" cy="314493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2272A9B-1633-7D09-86B0-4F3214440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7787" y="1907019"/>
            <a:ext cx="3172129" cy="314492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002A4A-0DBC-9A40-CDD6-ACD3579FA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6937" y="1916391"/>
            <a:ext cx="3172138" cy="31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17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V2: configurazione del modello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6B120C7A-883A-409F-B613-ED189373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143083"/>
              </p:ext>
            </p:extLst>
          </p:nvPr>
        </p:nvGraphicFramePr>
        <p:xfrm>
          <a:off x="706767" y="873308"/>
          <a:ext cx="10778466" cy="5555752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177174">
                  <a:extLst>
                    <a:ext uri="{9D8B030D-6E8A-4147-A177-3AD203B41FA5}">
                      <a16:colId xmlns:a16="http://schemas.microsoft.com/office/drawing/2014/main" val="124361397"/>
                    </a:ext>
                  </a:extLst>
                </a:gridCol>
                <a:gridCol w="7601292">
                  <a:extLst>
                    <a:ext uri="{9D8B030D-6E8A-4147-A177-3AD203B41FA5}">
                      <a16:colId xmlns:a16="http://schemas.microsoft.com/office/drawing/2014/main" val="4047515856"/>
                    </a:ext>
                  </a:extLst>
                </a:gridCol>
              </a:tblGrid>
              <a:tr h="408102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Nome del 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</a:t>
                      </a:r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R-CNN ResNet50 V1 640x640 </a:t>
                      </a:r>
                      <a:r>
                        <a:rPr lang="it-IT" dirty="0"/>
                        <a:t>– Versione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865138"/>
                  </a:ext>
                </a:extLst>
              </a:tr>
              <a:tr h="408102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76496"/>
                  </a:ext>
                </a:extLst>
              </a:tr>
              <a:tr h="408102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Train 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663853"/>
                  </a:ext>
                </a:extLst>
              </a:tr>
              <a:tr h="408102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Num</a:t>
                      </a:r>
                      <a:r>
                        <a:rPr lang="it-IT" b="1" dirty="0"/>
                        <a:t>. </a:t>
                      </a:r>
                      <a:r>
                        <a:rPr lang="it-IT" b="1" dirty="0" err="1"/>
                        <a:t>Epochs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7.5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76711"/>
                  </a:ext>
                </a:extLst>
              </a:tr>
              <a:tr h="408102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Optimizer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Momentum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optimizer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048415"/>
                  </a:ext>
                </a:extLst>
              </a:tr>
              <a:tr h="408102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Tipologia 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Manual step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25379"/>
                  </a:ext>
                </a:extLst>
              </a:tr>
              <a:tr h="1006280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0:               3e-3</a:t>
                      </a:r>
                    </a:p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13.000:     3e-4</a:t>
                      </a:r>
                    </a:p>
                    <a:p>
                      <a:pPr algn="l"/>
                      <a:r>
                        <a:rPr lang="it-IT" dirty="0" err="1"/>
                        <a:t>at</a:t>
                      </a:r>
                      <a:r>
                        <a:rPr lang="it-IT" dirty="0"/>
                        <a:t> step 20.000:     3e-5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00578"/>
                  </a:ext>
                </a:extLst>
              </a:tr>
              <a:tr h="1300686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Data </a:t>
                      </a:r>
                      <a:r>
                        <a:rPr lang="it-IT" b="1" dirty="0" err="1"/>
                        <a:t>augmentations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horizontal</a:t>
                      </a:r>
                      <a:r>
                        <a:rPr lang="it-IT" dirty="0"/>
                        <a:t> flip:           </a:t>
                      </a:r>
                      <a:r>
                        <a:rPr lang="it-IT" dirty="0" err="1"/>
                        <a:t>probability</a:t>
                      </a:r>
                      <a:r>
                        <a:rPr lang="it-IT" dirty="0"/>
                        <a:t> = 0.3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brightness</a:t>
                      </a:r>
                      <a:r>
                        <a:rPr lang="it-IT" dirty="0"/>
                        <a:t>:   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 = 0.2</a:t>
                      </a:r>
                    </a:p>
                    <a:p>
                      <a:pPr algn="l"/>
                      <a:r>
                        <a:rPr lang="it-IT" dirty="0"/>
                        <a:t>Random </a:t>
                      </a:r>
                      <a:r>
                        <a:rPr lang="it-IT" dirty="0" err="1"/>
                        <a:t>adjust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contrast</a:t>
                      </a:r>
                      <a:r>
                        <a:rPr lang="it-IT" dirty="0"/>
                        <a:t>:         </a:t>
                      </a:r>
                      <a:r>
                        <a:rPr lang="it-IT" dirty="0" err="1"/>
                        <a:t>min_delta</a:t>
                      </a:r>
                      <a:r>
                        <a:rPr lang="it-IT" dirty="0"/>
                        <a:t>   = 0.8 ;  </a:t>
                      </a:r>
                      <a:r>
                        <a:rPr lang="it-IT" dirty="0" err="1"/>
                        <a:t>max_delta</a:t>
                      </a:r>
                      <a:r>
                        <a:rPr lang="it-IT" dirty="0"/>
                        <a:t> = 1.2</a:t>
                      </a:r>
                    </a:p>
                    <a:p>
                      <a:pPr algn="l"/>
                      <a:r>
                        <a:rPr lang="it-IT" dirty="0"/>
                        <a:t>Random pixel </a:t>
                      </a:r>
                      <a:r>
                        <a:rPr lang="it-IT" dirty="0" err="1"/>
                        <a:t>value</a:t>
                      </a:r>
                      <a:r>
                        <a:rPr lang="it-IT" dirty="0"/>
                        <a:t> scale:       </a:t>
                      </a:r>
                      <a:r>
                        <a:rPr lang="it-IT" dirty="0" err="1"/>
                        <a:t>min_val</a:t>
                      </a:r>
                      <a:r>
                        <a:rPr lang="it-IT" dirty="0"/>
                        <a:t>       = 0.85 ;  </a:t>
                      </a:r>
                      <a:r>
                        <a:rPr lang="it-IT" dirty="0" err="1"/>
                        <a:t>max_val</a:t>
                      </a:r>
                      <a:r>
                        <a:rPr lang="it-IT" dirty="0"/>
                        <a:t>     = 1.3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09311"/>
                  </a:ext>
                </a:extLst>
              </a:tr>
              <a:tr h="800174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 Altre differenze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Aggiunta del dropout con probabilità al 20%</a:t>
                      </a:r>
                    </a:p>
                    <a:p>
                      <a:pPr algn="l"/>
                      <a:r>
                        <a:rPr lang="it-IT" dirty="0"/>
                        <a:t>NMS </a:t>
                      </a:r>
                      <a:r>
                        <a:rPr lang="it-IT" dirty="0" err="1"/>
                        <a:t>IoU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treshold</a:t>
                      </a:r>
                      <a:r>
                        <a:rPr lang="it-IT" dirty="0"/>
                        <a:t> pari a 0.1 (era 0.5)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216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733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V2: plot delle </a:t>
            </a:r>
            <a:r>
              <a:rPr lang="it-IT" sz="4000" b="1" dirty="0" err="1">
                <a:solidFill>
                  <a:srgbClr val="40749B"/>
                </a:solidFill>
              </a:rPr>
              <a:t>loss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05" y="823555"/>
            <a:ext cx="12130907" cy="55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39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V2: plot della </a:t>
            </a:r>
            <a:r>
              <a:rPr lang="it-IT" sz="4000" b="1" dirty="0" err="1">
                <a:solidFill>
                  <a:srgbClr val="40749B"/>
                </a:solidFill>
              </a:rPr>
              <a:t>precision</a:t>
            </a:r>
            <a:endParaRPr lang="it-IT" sz="4000" b="1" dirty="0">
              <a:solidFill>
                <a:srgbClr val="40749B"/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25" y="820443"/>
            <a:ext cx="12004666" cy="55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7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V2: plot della recall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5FBBE967-A66F-000D-BB6E-F91B03FB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426" y="837052"/>
            <a:ext cx="11897264" cy="55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2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V2: performance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1E54F2B7-77AB-7FCC-3000-5C2E5C4FA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823317"/>
              </p:ext>
            </p:extLst>
          </p:nvPr>
        </p:nvGraphicFramePr>
        <p:xfrm>
          <a:off x="231913" y="907930"/>
          <a:ext cx="11728174" cy="5459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8870">
                  <a:extLst>
                    <a:ext uri="{9D8B030D-6E8A-4147-A177-3AD203B41FA5}">
                      <a16:colId xmlns:a16="http://schemas.microsoft.com/office/drawing/2014/main" val="1741167825"/>
                    </a:ext>
                  </a:extLst>
                </a:gridCol>
                <a:gridCol w="7189304">
                  <a:extLst>
                    <a:ext uri="{9D8B030D-6E8A-4147-A177-3AD203B41FA5}">
                      <a16:colId xmlns:a16="http://schemas.microsoft.com/office/drawing/2014/main" val="3808732861"/>
                    </a:ext>
                  </a:extLst>
                </a:gridCol>
              </a:tblGrid>
              <a:tr h="146830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</a:t>
                      </a:r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R-CNN ResNet50 V1 640x640 </a:t>
                      </a:r>
                      <a:r>
                        <a:rPr lang="it-IT" dirty="0"/>
                        <a:t>– Versione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52892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Best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25000  (ckpt-26)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48084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Training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506014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1.07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49723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loss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7491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0.74 – 74%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94661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0.3 – 30%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300311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Test: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0.24 – 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35375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 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0.07 – 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923996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Precision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0.03 – 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807473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Eval</a:t>
                      </a:r>
                      <a:r>
                        <a:rPr lang="it-IT" b="1" dirty="0"/>
                        <a:t>: </a:t>
                      </a:r>
                      <a:r>
                        <a:rPr lang="it-IT" b="1" dirty="0" err="1"/>
                        <a:t>Avg</a:t>
                      </a:r>
                      <a:r>
                        <a:rPr lang="it-IT" b="1" dirty="0"/>
                        <a:t>. Recall @ </a:t>
                      </a:r>
                      <a:r>
                        <a:rPr lang="it-IT" b="1" dirty="0" err="1"/>
                        <a:t>IoU</a:t>
                      </a:r>
                      <a:r>
                        <a:rPr lang="it-IT" b="1" dirty="0"/>
                        <a:t> = 0.50 : 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0.04 – 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407348"/>
                  </a:ext>
                </a:extLst>
              </a:tr>
              <a:tr h="463089">
                <a:tc>
                  <a:txBody>
                    <a:bodyPr/>
                    <a:lstStyle/>
                    <a:p>
                      <a:pPr algn="l"/>
                      <a:r>
                        <a:rPr lang="it-IT" b="1" dirty="0" err="1"/>
                        <a:t>Mean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inference</a:t>
                      </a:r>
                      <a:r>
                        <a:rPr lang="it-IT" b="1" dirty="0"/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0.4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34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232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 V2: alcuni esempi di inferenza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B79774F1-1508-1896-E70C-E64C3301D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862" y="1907018"/>
            <a:ext cx="3172137" cy="314493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55094FB-6731-AA41-AEED-B4D31FB0F472}"/>
              </a:ext>
            </a:extLst>
          </p:cNvPr>
          <p:cNvSpPr txBox="1"/>
          <p:nvPr/>
        </p:nvSpPr>
        <p:spPr>
          <a:xfrm>
            <a:off x="3121685" y="5155664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Stenosi molto difficile da rilevare anche manualmente.</a:t>
            </a:r>
          </a:p>
          <a:p>
            <a:r>
              <a:rPr lang="it-IT" dirty="0"/>
              <a:t>Contrasto scarsissimo con lo sfondo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C640A4-D134-DC7C-243B-B71A14573AFC}"/>
              </a:ext>
            </a:extLst>
          </p:cNvPr>
          <p:cNvSpPr txBox="1"/>
          <p:nvPr/>
        </p:nvSpPr>
        <p:spPr>
          <a:xfrm>
            <a:off x="9236418" y="5155665"/>
            <a:ext cx="295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vaso non presenta il tipico schiacciamento che troviamo nella maggior parte delle stenosi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54807F-3E01-270B-F1B6-7991C9A8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129" y="1929947"/>
            <a:ext cx="3172138" cy="311782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2272A9B-1633-7D09-86B0-4F3214440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7787" y="1907019"/>
            <a:ext cx="3172128" cy="314492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002A4A-0DBC-9A40-CDD6-ACD3579FA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6937" y="1916391"/>
            <a:ext cx="3172137" cy="31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1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Confronto dei modelli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1A0AD6A-3C28-424C-BBA0-9A082646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0" y="823773"/>
            <a:ext cx="11540697" cy="53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1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Metodi: SSD ResNet50 V1 FPN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C84DB473-2FDE-4857-A2CA-0B2899248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47" y="3382050"/>
            <a:ext cx="6720305" cy="280671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D131F6-4E41-4EC5-8473-9488D59E484F}"/>
              </a:ext>
            </a:extLst>
          </p:cNvPr>
          <p:cNvSpPr txBox="1"/>
          <p:nvPr/>
        </p:nvSpPr>
        <p:spPr>
          <a:xfrm>
            <a:off x="212031" y="801756"/>
            <a:ext cx="11748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primo modello addestrato è stato l’SSD </a:t>
            </a:r>
            <a:r>
              <a:rPr lang="it-IT" sz="2400" dirty="0" err="1"/>
              <a:t>ResNet</a:t>
            </a:r>
            <a:r>
              <a:rPr lang="it-IT" sz="2400" dirty="0"/>
              <a:t> 50 V1 FPN.</a:t>
            </a:r>
          </a:p>
          <a:p>
            <a:endParaRPr lang="it-IT" sz="2400" dirty="0"/>
          </a:p>
          <a:p>
            <a:r>
              <a:rPr lang="it-IT" sz="2400" dirty="0"/>
              <a:t>È un Single Shot Detector con </a:t>
            </a:r>
            <a:r>
              <a:rPr lang="it-IT" sz="2400" dirty="0" err="1"/>
              <a:t>backbone</a:t>
            </a:r>
            <a:r>
              <a:rPr lang="it-IT" sz="2400" dirty="0"/>
              <a:t> ResNet50 a cui segue una Feature </a:t>
            </a:r>
            <a:r>
              <a:rPr lang="it-IT" sz="2400" dirty="0" err="1"/>
              <a:t>Pyramid</a:t>
            </a:r>
            <a:r>
              <a:rPr lang="it-IT" sz="2400" dirty="0"/>
              <a:t> Network.</a:t>
            </a:r>
          </a:p>
          <a:p>
            <a:endParaRPr lang="it-IT" sz="2400" dirty="0"/>
          </a:p>
          <a:p>
            <a:r>
              <a:rPr lang="it-IT" sz="2400" dirty="0"/>
              <a:t>L’FPN è un feature </a:t>
            </a:r>
            <a:r>
              <a:rPr lang="it-IT" sz="2400" dirty="0" err="1"/>
              <a:t>extractor</a:t>
            </a:r>
            <a:r>
              <a:rPr lang="it-IT" sz="2400" dirty="0"/>
              <a:t> per </a:t>
            </a:r>
            <a:r>
              <a:rPr lang="it-IT" sz="2400" dirty="0" err="1"/>
              <a:t>object</a:t>
            </a:r>
            <a:r>
              <a:rPr lang="it-IT" sz="2400" dirty="0"/>
              <a:t> detector che si occupa di generare diversi feature </a:t>
            </a:r>
            <a:r>
              <a:rPr lang="it-IT" sz="2400" dirty="0" err="1"/>
              <a:t>maps</a:t>
            </a:r>
            <a:r>
              <a:rPr lang="it-IT" sz="2400" dirty="0"/>
              <a:t> </a:t>
            </a:r>
            <a:r>
              <a:rPr lang="it-IT" sz="2400" dirty="0" err="1"/>
              <a:t>layers</a:t>
            </a:r>
            <a:r>
              <a:rPr lang="it-IT" sz="2400" dirty="0"/>
              <a:t> multi scala.</a:t>
            </a:r>
          </a:p>
        </p:txBody>
      </p:sp>
    </p:spTree>
    <p:extLst>
      <p:ext uri="{BB962C8B-B14F-4D97-AF65-F5344CB8AC3E}">
        <p14:creationId xmlns:p14="http://schemas.microsoft.com/office/powerpoint/2010/main" val="3608845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Confronto dei modelli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1A0AD6A-3C28-424C-BBA0-9A082646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710" y="828318"/>
            <a:ext cx="11540697" cy="53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17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Confronto dei modelli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1A0AD6A-3C28-424C-BBA0-9A082646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710" y="859540"/>
            <a:ext cx="11540697" cy="52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85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Confronto dei modelli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1A0AD6A-3C28-424C-BBA0-9A082646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710" y="837235"/>
            <a:ext cx="11540697" cy="53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6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Metodi: </a:t>
            </a:r>
            <a:r>
              <a:rPr lang="it-IT" sz="4000" b="1" dirty="0" err="1">
                <a:solidFill>
                  <a:srgbClr val="40749B"/>
                </a:solidFill>
              </a:rPr>
              <a:t>Faster</a:t>
            </a:r>
            <a:r>
              <a:rPr lang="it-IT" sz="4000" b="1" dirty="0">
                <a:solidFill>
                  <a:srgbClr val="40749B"/>
                </a:solidFill>
              </a:rPr>
              <a:t> R-CNN ResNet50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D131F6-4E41-4EC5-8473-9488D59E484F}"/>
              </a:ext>
            </a:extLst>
          </p:cNvPr>
          <p:cNvSpPr txBox="1"/>
          <p:nvPr/>
        </p:nvSpPr>
        <p:spPr>
          <a:xfrm>
            <a:off x="212031" y="801756"/>
            <a:ext cx="11748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secondo modello addestrato è stato la </a:t>
            </a:r>
            <a:r>
              <a:rPr lang="it-IT" sz="2400" dirty="0" err="1"/>
              <a:t>Faster</a:t>
            </a:r>
            <a:r>
              <a:rPr lang="it-IT" sz="2400" dirty="0"/>
              <a:t> R-CNN ResNet50.</a:t>
            </a:r>
          </a:p>
          <a:p>
            <a:endParaRPr lang="it-IT" sz="2400" dirty="0"/>
          </a:p>
          <a:p>
            <a:r>
              <a:rPr lang="it-IT" sz="2400" dirty="0"/>
              <a:t>L’idea di base della </a:t>
            </a:r>
            <a:r>
              <a:rPr lang="it-IT" sz="2400" dirty="0" err="1"/>
              <a:t>Faster</a:t>
            </a:r>
            <a:r>
              <a:rPr lang="it-IT" sz="2400" dirty="0"/>
              <a:t> R-CNN è di migliorare le performance della Fast R-CNN modificando la selezione delle regioni di interesse utilizzando una </a:t>
            </a:r>
            <a:r>
              <a:rPr lang="it-IT" sz="2400" dirty="0" err="1"/>
              <a:t>Region</a:t>
            </a:r>
            <a:r>
              <a:rPr lang="it-IT" sz="2400" dirty="0"/>
              <a:t> </a:t>
            </a:r>
            <a:r>
              <a:rPr lang="it-IT" sz="2400" dirty="0" err="1"/>
              <a:t>Proposal</a:t>
            </a:r>
            <a:r>
              <a:rPr lang="it-IT" sz="2400" dirty="0"/>
              <a:t> Network (RPN).</a:t>
            </a:r>
          </a:p>
          <a:p>
            <a:endParaRPr lang="it-IT" sz="2400" dirty="0"/>
          </a:p>
          <a:p>
            <a:r>
              <a:rPr lang="it-IT" sz="2400" dirty="0"/>
              <a:t>Seppur lenta in fase di training, generalmente presenta un ottimo compromesso tra performance e velocità.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416ED60-7CB4-42F9-8348-8C4415A6A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797" y="3408223"/>
            <a:ext cx="5378522" cy="30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6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1C4A2DF-4F68-4653-9A93-48AA84BE775B}"/>
              </a:ext>
            </a:extLst>
          </p:cNvPr>
          <p:cNvSpPr/>
          <p:nvPr/>
        </p:nvSpPr>
        <p:spPr>
          <a:xfrm>
            <a:off x="0" y="6188766"/>
            <a:ext cx="12192000" cy="66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D6F316F-895E-4102-8543-0A925E7D749F}"/>
              </a:ext>
            </a:extLst>
          </p:cNvPr>
          <p:cNvCxnSpPr/>
          <p:nvPr/>
        </p:nvCxnSpPr>
        <p:spPr>
          <a:xfrm>
            <a:off x="0" y="665259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330AE45-E098-4F27-BB49-F99E5D632B3A}"/>
              </a:ext>
            </a:extLst>
          </p:cNvPr>
          <p:cNvSpPr/>
          <p:nvPr/>
        </p:nvSpPr>
        <p:spPr>
          <a:xfrm>
            <a:off x="0" y="6546574"/>
            <a:ext cx="12192000" cy="311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BFCBA4-CB08-4A37-9BCF-512EBC0FE29E}"/>
              </a:ext>
            </a:extLst>
          </p:cNvPr>
          <p:cNvCxnSpPr/>
          <p:nvPr/>
        </p:nvCxnSpPr>
        <p:spPr>
          <a:xfrm>
            <a:off x="0" y="6546573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695B9BD4-A00C-4B17-B68F-1D4DF9CE5A37}"/>
              </a:ext>
            </a:extLst>
          </p:cNvPr>
          <p:cNvSpPr txBox="1">
            <a:spLocks/>
          </p:cNvSpPr>
          <p:nvPr/>
        </p:nvSpPr>
        <p:spPr>
          <a:xfrm>
            <a:off x="212032" y="72888"/>
            <a:ext cx="11748055" cy="530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rgbClr val="40749B"/>
                </a:solidFill>
              </a:rPr>
              <a:t>Metodi: </a:t>
            </a:r>
            <a:r>
              <a:rPr lang="it-IT" sz="4000" b="1" dirty="0" err="1">
                <a:solidFill>
                  <a:srgbClr val="40749B"/>
                </a:solidFill>
              </a:rPr>
              <a:t>Efficientdet</a:t>
            </a:r>
            <a:r>
              <a:rPr lang="it-IT" sz="4000" b="1" dirty="0">
                <a:solidFill>
                  <a:srgbClr val="40749B"/>
                </a:solidFill>
              </a:rPr>
              <a:t> D0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11CD1CC-811F-423B-804D-55DE17BE3026}"/>
              </a:ext>
            </a:extLst>
          </p:cNvPr>
          <p:cNvCxnSpPr>
            <a:cxnSpLocks/>
          </p:cNvCxnSpPr>
          <p:nvPr/>
        </p:nvCxnSpPr>
        <p:spPr>
          <a:xfrm>
            <a:off x="231913" y="702365"/>
            <a:ext cx="1172817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D131F6-4E41-4EC5-8473-9488D59E484F}"/>
              </a:ext>
            </a:extLst>
          </p:cNvPr>
          <p:cNvSpPr txBox="1"/>
          <p:nvPr/>
        </p:nvSpPr>
        <p:spPr>
          <a:xfrm>
            <a:off x="212031" y="801756"/>
            <a:ext cx="11748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terzo modello addestrato è </a:t>
            </a:r>
            <a:r>
              <a:rPr lang="it-IT" sz="2400" dirty="0" err="1"/>
              <a:t>EfficientDet</a:t>
            </a:r>
            <a:r>
              <a:rPr lang="it-IT" sz="2400" dirty="0"/>
              <a:t> D0, un modello non presente nel paper di riferimento.</a:t>
            </a:r>
          </a:p>
          <a:p>
            <a:endParaRPr lang="it-IT" sz="2400" dirty="0"/>
          </a:p>
          <a:p>
            <a:r>
              <a:rPr lang="it-IT" sz="2400" dirty="0" err="1"/>
              <a:t>EfficientDet</a:t>
            </a:r>
            <a:r>
              <a:rPr lang="it-IT" sz="2400" dirty="0"/>
              <a:t> rappresenta una nuova famiglia di detectors con </a:t>
            </a:r>
            <a:r>
              <a:rPr lang="it-IT" sz="2400" dirty="0" err="1"/>
              <a:t>backbone</a:t>
            </a:r>
            <a:r>
              <a:rPr lang="it-IT" sz="2400" dirty="0"/>
              <a:t> </a:t>
            </a:r>
            <a:r>
              <a:rPr lang="it-IT" sz="2400" dirty="0" err="1"/>
              <a:t>EfficientNet</a:t>
            </a:r>
            <a:r>
              <a:rPr lang="it-IT" sz="2400" dirty="0"/>
              <a:t>.</a:t>
            </a:r>
          </a:p>
          <a:p>
            <a:endParaRPr lang="it-IT" sz="2400" dirty="0"/>
          </a:p>
          <a:p>
            <a:r>
              <a:rPr lang="it-IT" sz="2400" dirty="0"/>
              <a:t>Come suggerisce il nome, rappresenta una famiglia di modelli con un costo computazionale molto ridotto rispetto ai precedenti modelli nello stato dell’arte.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DDF9146-2A67-4AC2-B8CA-ECE7F3A88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58" y="3793160"/>
            <a:ext cx="7339728" cy="252812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52878A9-3A86-460F-8F42-792A23903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849223"/>
            <a:ext cx="3084444" cy="24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62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Personalizzato 4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7EA9CA"/>
      </a:accent1>
      <a:accent2>
        <a:srgbClr val="3F739B"/>
      </a:accent2>
      <a:accent3>
        <a:srgbClr val="1F394D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</TotalTime>
  <Words>3779</Words>
  <Application>Microsoft Office PowerPoint</Application>
  <PresentationFormat>Widescreen</PresentationFormat>
  <Paragraphs>762</Paragraphs>
  <Slides>72</Slides>
  <Notes>60</Notes>
  <HiddenSlides>42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Retrospettivo</vt:lpstr>
      <vt:lpstr>Object Detection of Stenosis in Coronary Angiography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of Stenosis in Coronary Angiography</dc:title>
  <dc:creator>SGRIGNUOLI PIERO</dc:creator>
  <cp:lastModifiedBy>SGRIGNUOLI PIERO</cp:lastModifiedBy>
  <cp:revision>27</cp:revision>
  <dcterms:created xsi:type="dcterms:W3CDTF">2022-10-22T11:03:01Z</dcterms:created>
  <dcterms:modified xsi:type="dcterms:W3CDTF">2022-11-14T11:39:11Z</dcterms:modified>
</cp:coreProperties>
</file>